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259" r:id="rId3"/>
    <p:sldId id="333" r:id="rId4"/>
    <p:sldId id="332" r:id="rId5"/>
    <p:sldId id="334" r:id="rId6"/>
    <p:sldId id="296" r:id="rId7"/>
    <p:sldId id="335" r:id="rId8"/>
    <p:sldId id="336" r:id="rId9"/>
    <p:sldId id="298" r:id="rId10"/>
    <p:sldId id="326" r:id="rId11"/>
    <p:sldId id="337" r:id="rId12"/>
    <p:sldId id="308" r:id="rId13"/>
    <p:sldId id="309" r:id="rId14"/>
    <p:sldId id="310" r:id="rId15"/>
    <p:sldId id="327" r:id="rId16"/>
    <p:sldId id="312" r:id="rId17"/>
    <p:sldId id="313" r:id="rId18"/>
    <p:sldId id="338" r:id="rId19"/>
    <p:sldId id="339" r:id="rId20"/>
    <p:sldId id="340" r:id="rId21"/>
    <p:sldId id="341" r:id="rId22"/>
    <p:sldId id="311" r:id="rId23"/>
    <p:sldId id="314" r:id="rId24"/>
    <p:sldId id="315" r:id="rId25"/>
    <p:sldId id="316" r:id="rId26"/>
    <p:sldId id="319" r:id="rId27"/>
    <p:sldId id="344" r:id="rId28"/>
    <p:sldId id="320" r:id="rId29"/>
    <p:sldId id="343" r:id="rId30"/>
    <p:sldId id="330" r:id="rId31"/>
    <p:sldId id="342" r:id="rId32"/>
    <p:sldId id="321" r:id="rId33"/>
    <p:sldId id="345" r:id="rId34"/>
    <p:sldId id="346" r:id="rId35"/>
    <p:sldId id="349" r:id="rId36"/>
    <p:sldId id="347" r:id="rId37"/>
    <p:sldId id="351" r:id="rId38"/>
    <p:sldId id="350" r:id="rId39"/>
    <p:sldId id="348" r:id="rId40"/>
    <p:sldId id="352" r:id="rId41"/>
    <p:sldId id="353" r:id="rId42"/>
    <p:sldId id="356" r:id="rId43"/>
    <p:sldId id="354" r:id="rId44"/>
    <p:sldId id="355" r:id="rId45"/>
    <p:sldId id="357" r:id="rId46"/>
    <p:sldId id="324"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69" d="100"/>
          <a:sy n="69" d="100"/>
        </p:scale>
        <p:origin x="144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200" b="0" i="0" u="none" strike="noStrike" cap="none">
                <a:latin typeface="Merriweather Sans" panose="00000500000000000000"/>
                <a:ea typeface="Merriweather Sans" panose="00000500000000000000"/>
                <a:cs typeface="Merriweather Sans" panose="00000500000000000000"/>
                <a:sym typeface="Merriweather Sans" panose="00000500000000000000"/>
              </a:defRPr>
            </a:lvl1pPr>
            <a:lvl2pPr marL="914400" marR="0" lvl="1" indent="-228600" algn="l" rtl="0">
              <a:spcBef>
                <a:spcPts val="0"/>
              </a:spcBef>
              <a:spcAft>
                <a:spcPts val="0"/>
              </a:spcAft>
              <a:buSzPts val="1400"/>
              <a:buNone/>
              <a:defRPr sz="2200" b="0" i="0" u="none" strike="noStrike" cap="none">
                <a:latin typeface="Merriweather Sans" panose="00000500000000000000"/>
                <a:ea typeface="Merriweather Sans" panose="00000500000000000000"/>
                <a:cs typeface="Merriweather Sans" panose="00000500000000000000"/>
                <a:sym typeface="Merriweather Sans" panose="00000500000000000000"/>
              </a:defRPr>
            </a:lvl2pPr>
            <a:lvl3pPr marL="1371600" marR="0" lvl="2" indent="-228600" algn="l" rtl="0">
              <a:spcBef>
                <a:spcPts val="0"/>
              </a:spcBef>
              <a:spcAft>
                <a:spcPts val="0"/>
              </a:spcAft>
              <a:buSzPts val="1400"/>
              <a:buNone/>
              <a:defRPr sz="2200" b="0" i="0" u="none" strike="noStrike" cap="none">
                <a:latin typeface="Merriweather Sans" panose="00000500000000000000"/>
                <a:ea typeface="Merriweather Sans" panose="00000500000000000000"/>
                <a:cs typeface="Merriweather Sans" panose="00000500000000000000"/>
                <a:sym typeface="Merriweather Sans" panose="00000500000000000000"/>
              </a:defRPr>
            </a:lvl3pPr>
            <a:lvl4pPr marL="1828800" marR="0" lvl="3" indent="-228600" algn="l" rtl="0">
              <a:spcBef>
                <a:spcPts val="0"/>
              </a:spcBef>
              <a:spcAft>
                <a:spcPts val="0"/>
              </a:spcAft>
              <a:buSzPts val="1400"/>
              <a:buNone/>
              <a:defRPr sz="2200" b="0" i="0" u="none" strike="noStrike" cap="none">
                <a:latin typeface="Merriweather Sans" panose="00000500000000000000"/>
                <a:ea typeface="Merriweather Sans" panose="00000500000000000000"/>
                <a:cs typeface="Merriweather Sans" panose="00000500000000000000"/>
                <a:sym typeface="Merriweather Sans" panose="00000500000000000000"/>
              </a:defRPr>
            </a:lvl4pPr>
            <a:lvl5pPr marL="2286000" marR="0" lvl="4" indent="-228600" algn="l" rtl="0">
              <a:spcBef>
                <a:spcPts val="0"/>
              </a:spcBef>
              <a:spcAft>
                <a:spcPts val="0"/>
              </a:spcAft>
              <a:buSzPts val="1400"/>
              <a:buNone/>
              <a:defRPr sz="2200" b="0" i="0" u="none" strike="noStrike" cap="none">
                <a:latin typeface="Merriweather Sans" panose="00000500000000000000"/>
                <a:ea typeface="Merriweather Sans" panose="00000500000000000000"/>
                <a:cs typeface="Merriweather Sans" panose="00000500000000000000"/>
                <a:sym typeface="Merriweather Sans" panose="00000500000000000000"/>
              </a:defRPr>
            </a:lvl5pPr>
            <a:lvl6pPr marL="2743200" marR="0" lvl="5" indent="-228600" algn="l" rtl="0">
              <a:spcBef>
                <a:spcPts val="0"/>
              </a:spcBef>
              <a:spcAft>
                <a:spcPts val="0"/>
              </a:spcAft>
              <a:buSzPts val="1400"/>
              <a:buNone/>
              <a:defRPr sz="2200" b="0" i="0" u="none" strike="noStrike" cap="none">
                <a:latin typeface="Merriweather Sans" panose="00000500000000000000"/>
                <a:ea typeface="Merriweather Sans" panose="00000500000000000000"/>
                <a:cs typeface="Merriweather Sans" panose="00000500000000000000"/>
                <a:sym typeface="Merriweather Sans" panose="00000500000000000000"/>
              </a:defRPr>
            </a:lvl6pPr>
            <a:lvl7pPr marL="3200400" marR="0" lvl="6" indent="-228600" algn="l" rtl="0">
              <a:spcBef>
                <a:spcPts val="0"/>
              </a:spcBef>
              <a:spcAft>
                <a:spcPts val="0"/>
              </a:spcAft>
              <a:buSzPts val="1400"/>
              <a:buNone/>
              <a:defRPr sz="2200" b="0" i="0" u="none" strike="noStrike" cap="none">
                <a:latin typeface="Merriweather Sans" panose="00000500000000000000"/>
                <a:ea typeface="Merriweather Sans" panose="00000500000000000000"/>
                <a:cs typeface="Merriweather Sans" panose="00000500000000000000"/>
                <a:sym typeface="Merriweather Sans" panose="00000500000000000000"/>
              </a:defRPr>
            </a:lvl7pPr>
            <a:lvl8pPr marL="3657600" marR="0" lvl="7" indent="-228600" algn="l" rtl="0">
              <a:spcBef>
                <a:spcPts val="0"/>
              </a:spcBef>
              <a:spcAft>
                <a:spcPts val="0"/>
              </a:spcAft>
              <a:buSzPts val="1400"/>
              <a:buNone/>
              <a:defRPr sz="2200" b="0" i="0" u="none" strike="noStrike" cap="none">
                <a:latin typeface="Merriweather Sans" panose="00000500000000000000"/>
                <a:ea typeface="Merriweather Sans" panose="00000500000000000000"/>
                <a:cs typeface="Merriweather Sans" panose="00000500000000000000"/>
                <a:sym typeface="Merriweather Sans" panose="00000500000000000000"/>
              </a:defRPr>
            </a:lvl8pPr>
            <a:lvl9pPr marL="4114800" marR="0" lvl="8" indent="-228600" algn="l" rtl="0">
              <a:spcBef>
                <a:spcPts val="0"/>
              </a:spcBef>
              <a:spcAft>
                <a:spcPts val="0"/>
              </a:spcAft>
              <a:buSzPts val="1400"/>
              <a:buNone/>
              <a:defRPr sz="2200" b="0" i="0" u="none" strike="noStrike" cap="none">
                <a:latin typeface="Merriweather Sans" panose="00000500000000000000"/>
                <a:ea typeface="Merriweather Sans" panose="00000500000000000000"/>
                <a:cs typeface="Merriweather Sans" panose="00000500000000000000"/>
                <a:sym typeface="Merriweather Sans" panose="00000500000000000000"/>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 name="Google Shape;1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8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63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77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369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956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19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042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286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90027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43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x">
  <p:cSld name="TITLE_AND_BODY">
    <p:bg>
      <p:bgPr>
        <a:solidFill>
          <a:srgbClr val="F1F1F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6312016" y="5503577"/>
            <a:ext cx="241191" cy="246449"/>
          </a:xfrm>
          <a:prstGeom prst="rect">
            <a:avLst/>
          </a:prstGeom>
          <a:noFill/>
          <a:ln>
            <a:noFill/>
          </a:ln>
        </p:spPr>
        <p:txBody>
          <a:bodyPr spcFirstLastPara="1" wrap="square" lIns="34300" tIns="34300" rIns="34300" bIns="34300" anchor="ctr" anchorCtr="0">
            <a:noAutofit/>
          </a:bodyPr>
          <a:lstStyle>
            <a:lvl1pPr marL="0" marR="0" lvl="0" indent="0" algn="r">
              <a:lnSpc>
                <a:spcPct val="100000"/>
              </a:lnSpc>
              <a:spcBef>
                <a:spcPts val="0"/>
              </a:spcBef>
              <a:spcAft>
                <a:spcPts val="0"/>
              </a:spcAft>
              <a:buClr>
                <a:srgbClr val="757575"/>
              </a:buClr>
              <a:buSzPts val="1200"/>
              <a:buFont typeface="Trebuchet MS" panose="020B0603020202020204"/>
              <a:buNone/>
              <a:defRPr>
                <a:solidFill>
                  <a:srgbClr val="757575"/>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757575"/>
              </a:buClr>
              <a:buSzPts val="1200"/>
              <a:buFont typeface="Trebuchet MS" panose="020B0603020202020204"/>
              <a:buNone/>
              <a:defRPr>
                <a:solidFill>
                  <a:srgbClr val="757575"/>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757575"/>
              </a:buClr>
              <a:buSzPts val="1200"/>
              <a:buFont typeface="Trebuchet MS" panose="020B0603020202020204"/>
              <a:buNone/>
              <a:defRPr>
                <a:solidFill>
                  <a:srgbClr val="757575"/>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757575"/>
              </a:buClr>
              <a:buSzPts val="1200"/>
              <a:buFont typeface="Trebuchet MS" panose="020B0603020202020204"/>
              <a:buNone/>
              <a:defRPr>
                <a:solidFill>
                  <a:srgbClr val="757575"/>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757575"/>
              </a:buClr>
              <a:buSzPts val="1200"/>
              <a:buFont typeface="Trebuchet MS" panose="020B0603020202020204"/>
              <a:buNone/>
              <a:defRPr>
                <a:solidFill>
                  <a:srgbClr val="757575"/>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757575"/>
              </a:buClr>
              <a:buSzPts val="1200"/>
              <a:buFont typeface="Trebuchet MS" panose="020B0603020202020204"/>
              <a:buNone/>
              <a:defRPr>
                <a:solidFill>
                  <a:srgbClr val="757575"/>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757575"/>
              </a:buClr>
              <a:buSzPts val="1200"/>
              <a:buFont typeface="Trebuchet MS" panose="020B0603020202020204"/>
              <a:buNone/>
              <a:defRPr>
                <a:solidFill>
                  <a:srgbClr val="757575"/>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757575"/>
              </a:buClr>
              <a:buSzPts val="1200"/>
              <a:buFont typeface="Trebuchet MS" panose="020B0603020202020204"/>
              <a:buNone/>
              <a:defRPr>
                <a:solidFill>
                  <a:srgbClr val="757575"/>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757575"/>
              </a:buClr>
              <a:buSzPts val="1200"/>
              <a:buFont typeface="Trebuchet MS" panose="020B0603020202020204"/>
              <a:buNone/>
              <a:defRPr>
                <a:solidFill>
                  <a:srgbClr val="757575"/>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solidFill>
                <a:srgbClr val="474747"/>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p:cSld name="TITLE_AND_BODY 2">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698" y="1302273"/>
            <a:ext cx="8520604" cy="57271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 name="Google Shape;13;p3"/>
          <p:cNvSpPr txBox="1">
            <a:spLocks noGrp="1"/>
          </p:cNvSpPr>
          <p:nvPr>
            <p:ph type="body" idx="1"/>
          </p:nvPr>
        </p:nvSpPr>
        <p:spPr>
          <a:xfrm>
            <a:off x="311698" y="2009723"/>
            <a:ext cx="8520604" cy="3416404"/>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Clr>
                <a:srgbClr val="474747"/>
              </a:buClr>
              <a:buSzPts val="1800"/>
              <a:buChar char="●"/>
              <a:defRPr/>
            </a:lvl1pPr>
            <a:lvl2pPr marL="914400" lvl="1" indent="-342900" algn="l">
              <a:lnSpc>
                <a:spcPct val="115000"/>
              </a:lnSpc>
              <a:spcBef>
                <a:spcPts val="0"/>
              </a:spcBef>
              <a:spcAft>
                <a:spcPts val="0"/>
              </a:spcAft>
              <a:buClr>
                <a:srgbClr val="474747"/>
              </a:buClr>
              <a:buSzPts val="1800"/>
              <a:buChar char="○"/>
              <a:defRPr/>
            </a:lvl2pPr>
            <a:lvl3pPr marL="1371600" lvl="2" indent="-342900" algn="l">
              <a:lnSpc>
                <a:spcPct val="115000"/>
              </a:lnSpc>
              <a:spcBef>
                <a:spcPts val="0"/>
              </a:spcBef>
              <a:spcAft>
                <a:spcPts val="0"/>
              </a:spcAft>
              <a:buClr>
                <a:srgbClr val="474747"/>
              </a:buClr>
              <a:buSzPts val="1800"/>
              <a:buChar char="■"/>
              <a:defRPr/>
            </a:lvl3pPr>
            <a:lvl4pPr marL="1828800" lvl="3" indent="-342900" algn="l">
              <a:lnSpc>
                <a:spcPct val="115000"/>
              </a:lnSpc>
              <a:spcBef>
                <a:spcPts val="0"/>
              </a:spcBef>
              <a:spcAft>
                <a:spcPts val="0"/>
              </a:spcAft>
              <a:buClr>
                <a:srgbClr val="474747"/>
              </a:buClr>
              <a:buSzPts val="1800"/>
              <a:buChar char="●"/>
              <a:defRPr/>
            </a:lvl4pPr>
            <a:lvl5pPr marL="2286000" lvl="4" indent="-342900" algn="l">
              <a:lnSpc>
                <a:spcPct val="115000"/>
              </a:lnSpc>
              <a:spcBef>
                <a:spcPts val="0"/>
              </a:spcBef>
              <a:spcAft>
                <a:spcPts val="0"/>
              </a:spcAft>
              <a:buClr>
                <a:srgbClr val="474747"/>
              </a:buClr>
              <a:buSzPts val="1800"/>
              <a:buChar char="○"/>
              <a:defRPr/>
            </a:lvl5pPr>
            <a:lvl6pPr marL="2743200" lvl="5" indent="-342900" algn="l">
              <a:lnSpc>
                <a:spcPct val="115000"/>
              </a:lnSpc>
              <a:spcBef>
                <a:spcPts val="0"/>
              </a:spcBef>
              <a:spcAft>
                <a:spcPts val="0"/>
              </a:spcAft>
              <a:buClr>
                <a:srgbClr val="474747"/>
              </a:buClr>
              <a:buSzPts val="1800"/>
              <a:buChar char="●"/>
              <a:defRPr/>
            </a:lvl6pPr>
            <a:lvl7pPr marL="3200400" lvl="6" indent="-342900" algn="l">
              <a:lnSpc>
                <a:spcPct val="115000"/>
              </a:lnSpc>
              <a:spcBef>
                <a:spcPts val="0"/>
              </a:spcBef>
              <a:spcAft>
                <a:spcPts val="0"/>
              </a:spcAft>
              <a:buClr>
                <a:srgbClr val="474747"/>
              </a:buClr>
              <a:buSzPts val="1800"/>
              <a:buChar char="●"/>
              <a:defRPr/>
            </a:lvl7pPr>
            <a:lvl8pPr marL="3657600" lvl="7" indent="-342900" algn="l">
              <a:lnSpc>
                <a:spcPct val="115000"/>
              </a:lnSpc>
              <a:spcBef>
                <a:spcPts val="0"/>
              </a:spcBef>
              <a:spcAft>
                <a:spcPts val="0"/>
              </a:spcAft>
              <a:buClr>
                <a:srgbClr val="474747"/>
              </a:buClr>
              <a:buSzPts val="1800"/>
              <a:buChar char="●"/>
              <a:defRPr/>
            </a:lvl8pPr>
            <a:lvl9pPr marL="4114800" lvl="8" indent="-342900" algn="l">
              <a:lnSpc>
                <a:spcPct val="115000"/>
              </a:lnSpc>
              <a:spcBef>
                <a:spcPts val="0"/>
              </a:spcBef>
              <a:spcAft>
                <a:spcPts val="0"/>
              </a:spcAft>
              <a:buClr>
                <a:srgbClr val="474747"/>
              </a:buClr>
              <a:buSzPts val="1800"/>
              <a:buChar char="●"/>
              <a:defRPr/>
            </a:lvl9pPr>
          </a:lstStyle>
          <a:p>
            <a:endParaRPr/>
          </a:p>
        </p:txBody>
      </p:sp>
      <p:sp>
        <p:nvSpPr>
          <p:cNvPr id="14" name="Google Shape;14;p3"/>
          <p:cNvSpPr txBox="1">
            <a:spLocks noGrp="1"/>
          </p:cNvSpPr>
          <p:nvPr>
            <p:ph type="sldNum" idx="12"/>
          </p:nvPr>
        </p:nvSpPr>
        <p:spPr>
          <a:xfrm>
            <a:off x="8656106" y="5539438"/>
            <a:ext cx="365058" cy="355657"/>
          </a:xfrm>
          <a:prstGeom prst="rect">
            <a:avLst/>
          </a:prstGeom>
          <a:noFill/>
          <a:ln>
            <a:noFill/>
          </a:ln>
        </p:spPr>
        <p:txBody>
          <a:bodyPr spcFirstLastPara="1" wrap="square" lIns="91400" tIns="91400" rIns="91400" bIns="91400" anchor="ctr" anchorCtr="0">
            <a:noAutofit/>
          </a:bodyPr>
          <a:lstStyle>
            <a:lvl1pPr marL="0" lvl="0" indent="0" algn="r">
              <a:lnSpc>
                <a:spcPct val="100000"/>
              </a:lnSpc>
              <a:spcBef>
                <a:spcPts val="0"/>
              </a:spcBef>
              <a:spcAft>
                <a:spcPts val="0"/>
              </a:spcAft>
              <a:buClr>
                <a:srgbClr val="474747"/>
              </a:buClr>
              <a:buSzPts val="1200"/>
              <a:buFont typeface="Arial" panose="020B0604020202020204"/>
              <a:buNone/>
              <a:defRPr sz="1200">
                <a:solidFill>
                  <a:srgbClr val="474747"/>
                </a:solidFill>
              </a:defRPr>
            </a:lvl1pPr>
            <a:lvl2pPr marL="0" lvl="1" indent="0" algn="r">
              <a:lnSpc>
                <a:spcPct val="100000"/>
              </a:lnSpc>
              <a:spcBef>
                <a:spcPts val="0"/>
              </a:spcBef>
              <a:spcAft>
                <a:spcPts val="0"/>
              </a:spcAft>
              <a:buClr>
                <a:srgbClr val="474747"/>
              </a:buClr>
              <a:buSzPts val="1200"/>
              <a:buFont typeface="Arial" panose="020B0604020202020204"/>
              <a:buNone/>
              <a:defRPr sz="1200">
                <a:solidFill>
                  <a:srgbClr val="474747"/>
                </a:solidFill>
              </a:defRPr>
            </a:lvl2pPr>
            <a:lvl3pPr marL="0" lvl="2" indent="0" algn="r">
              <a:lnSpc>
                <a:spcPct val="100000"/>
              </a:lnSpc>
              <a:spcBef>
                <a:spcPts val="0"/>
              </a:spcBef>
              <a:spcAft>
                <a:spcPts val="0"/>
              </a:spcAft>
              <a:buClr>
                <a:srgbClr val="474747"/>
              </a:buClr>
              <a:buSzPts val="1200"/>
              <a:buFont typeface="Arial" panose="020B0604020202020204"/>
              <a:buNone/>
              <a:defRPr sz="1200">
                <a:solidFill>
                  <a:srgbClr val="474747"/>
                </a:solidFill>
              </a:defRPr>
            </a:lvl3pPr>
            <a:lvl4pPr marL="0" lvl="3" indent="0" algn="r">
              <a:lnSpc>
                <a:spcPct val="100000"/>
              </a:lnSpc>
              <a:spcBef>
                <a:spcPts val="0"/>
              </a:spcBef>
              <a:spcAft>
                <a:spcPts val="0"/>
              </a:spcAft>
              <a:buClr>
                <a:srgbClr val="474747"/>
              </a:buClr>
              <a:buSzPts val="1200"/>
              <a:buFont typeface="Arial" panose="020B0604020202020204"/>
              <a:buNone/>
              <a:defRPr sz="1200">
                <a:solidFill>
                  <a:srgbClr val="474747"/>
                </a:solidFill>
              </a:defRPr>
            </a:lvl4pPr>
            <a:lvl5pPr marL="0" lvl="4" indent="0" algn="r">
              <a:lnSpc>
                <a:spcPct val="100000"/>
              </a:lnSpc>
              <a:spcBef>
                <a:spcPts val="0"/>
              </a:spcBef>
              <a:spcAft>
                <a:spcPts val="0"/>
              </a:spcAft>
              <a:buClr>
                <a:srgbClr val="474747"/>
              </a:buClr>
              <a:buSzPts val="1200"/>
              <a:buFont typeface="Arial" panose="020B0604020202020204"/>
              <a:buNone/>
              <a:defRPr sz="1200">
                <a:solidFill>
                  <a:srgbClr val="474747"/>
                </a:solidFill>
              </a:defRPr>
            </a:lvl5pPr>
            <a:lvl6pPr marL="0" lvl="5" indent="0" algn="r">
              <a:lnSpc>
                <a:spcPct val="100000"/>
              </a:lnSpc>
              <a:spcBef>
                <a:spcPts val="0"/>
              </a:spcBef>
              <a:spcAft>
                <a:spcPts val="0"/>
              </a:spcAft>
              <a:buClr>
                <a:srgbClr val="474747"/>
              </a:buClr>
              <a:buSzPts val="1200"/>
              <a:buFont typeface="Arial" panose="020B0604020202020204"/>
              <a:buNone/>
              <a:defRPr sz="1200">
                <a:solidFill>
                  <a:srgbClr val="474747"/>
                </a:solidFill>
              </a:defRPr>
            </a:lvl6pPr>
            <a:lvl7pPr marL="0" lvl="6" indent="0" algn="r">
              <a:lnSpc>
                <a:spcPct val="100000"/>
              </a:lnSpc>
              <a:spcBef>
                <a:spcPts val="0"/>
              </a:spcBef>
              <a:spcAft>
                <a:spcPts val="0"/>
              </a:spcAft>
              <a:buClr>
                <a:srgbClr val="474747"/>
              </a:buClr>
              <a:buSzPts val="1200"/>
              <a:buFont typeface="Arial" panose="020B0604020202020204"/>
              <a:buNone/>
              <a:defRPr sz="1200">
                <a:solidFill>
                  <a:srgbClr val="474747"/>
                </a:solidFill>
              </a:defRPr>
            </a:lvl7pPr>
            <a:lvl8pPr marL="0" lvl="7" indent="0" algn="r">
              <a:lnSpc>
                <a:spcPct val="100000"/>
              </a:lnSpc>
              <a:spcBef>
                <a:spcPts val="0"/>
              </a:spcBef>
              <a:spcAft>
                <a:spcPts val="0"/>
              </a:spcAft>
              <a:buClr>
                <a:srgbClr val="474747"/>
              </a:buClr>
              <a:buSzPts val="1200"/>
              <a:buFont typeface="Arial" panose="020B0604020202020204"/>
              <a:buNone/>
              <a:defRPr sz="1200">
                <a:solidFill>
                  <a:srgbClr val="474747"/>
                </a:solidFill>
              </a:defRPr>
            </a:lvl8pPr>
            <a:lvl9pPr marL="0" lvl="8" indent="0" algn="r">
              <a:lnSpc>
                <a:spcPct val="100000"/>
              </a:lnSpc>
              <a:spcBef>
                <a:spcPts val="0"/>
              </a:spcBef>
              <a:spcAft>
                <a:spcPts val="0"/>
              </a:spcAft>
              <a:buClr>
                <a:srgbClr val="474747"/>
              </a:buClr>
              <a:buSzPts val="1200"/>
              <a:buFont typeface="Arial" panose="020B0604020202020204"/>
              <a:buNone/>
              <a:defRPr sz="1200">
                <a:solidFill>
                  <a:srgbClr val="474747"/>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5"/>
        <p:cNvGrpSpPr/>
        <p:nvPr/>
      </p:nvGrpSpPr>
      <p:grpSpPr>
        <a:xfrm>
          <a:off x="0" y="0"/>
          <a:ext cx="0" cy="0"/>
          <a:chOff x="0" y="0"/>
          <a:chExt cx="0" cy="0"/>
        </a:xfrm>
      </p:grpSpPr>
      <p:sp>
        <p:nvSpPr>
          <p:cNvPr id="16" name="Google Shape;16;p4"/>
          <p:cNvSpPr txBox="1">
            <a:spLocks noGrp="1"/>
          </p:cNvSpPr>
          <p:nvPr>
            <p:ph type="sldNum" idx="12"/>
          </p:nvPr>
        </p:nvSpPr>
        <p:spPr>
          <a:xfrm>
            <a:off x="8305800" y="6324600"/>
            <a:ext cx="386662" cy="375227"/>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2000"/>
              <a:buFont typeface="Arial" panose="020B0604020202020204"/>
              <a:buNone/>
              <a:defRPr sz="2000">
                <a:solidFill>
                  <a:srgbClr val="000000"/>
                </a:solidFill>
              </a:defRPr>
            </a:lvl1pPr>
            <a:lvl2pPr marL="0" marR="0" lvl="1" indent="0" algn="l">
              <a:lnSpc>
                <a:spcPct val="100000"/>
              </a:lnSpc>
              <a:spcBef>
                <a:spcPts val="0"/>
              </a:spcBef>
              <a:spcAft>
                <a:spcPts val="0"/>
              </a:spcAft>
              <a:buClr>
                <a:srgbClr val="000000"/>
              </a:buClr>
              <a:buSzPts val="2000"/>
              <a:buFont typeface="Arial" panose="020B0604020202020204"/>
              <a:buNone/>
              <a:defRPr sz="2000">
                <a:solidFill>
                  <a:srgbClr val="000000"/>
                </a:solidFill>
              </a:defRPr>
            </a:lvl2pPr>
            <a:lvl3pPr marL="0" marR="0" lvl="2" indent="0" algn="l">
              <a:lnSpc>
                <a:spcPct val="100000"/>
              </a:lnSpc>
              <a:spcBef>
                <a:spcPts val="0"/>
              </a:spcBef>
              <a:spcAft>
                <a:spcPts val="0"/>
              </a:spcAft>
              <a:buClr>
                <a:srgbClr val="000000"/>
              </a:buClr>
              <a:buSzPts val="2000"/>
              <a:buFont typeface="Arial" panose="020B0604020202020204"/>
              <a:buNone/>
              <a:defRPr sz="2000">
                <a:solidFill>
                  <a:srgbClr val="000000"/>
                </a:solidFill>
              </a:defRPr>
            </a:lvl3pPr>
            <a:lvl4pPr marL="0" marR="0" lvl="3" indent="0" algn="l">
              <a:lnSpc>
                <a:spcPct val="100000"/>
              </a:lnSpc>
              <a:spcBef>
                <a:spcPts val="0"/>
              </a:spcBef>
              <a:spcAft>
                <a:spcPts val="0"/>
              </a:spcAft>
              <a:buClr>
                <a:srgbClr val="000000"/>
              </a:buClr>
              <a:buSzPts val="2000"/>
              <a:buFont typeface="Arial" panose="020B0604020202020204"/>
              <a:buNone/>
              <a:defRPr sz="2000">
                <a:solidFill>
                  <a:srgbClr val="000000"/>
                </a:solidFill>
              </a:defRPr>
            </a:lvl4pPr>
            <a:lvl5pPr marL="0" marR="0" lvl="4" indent="0" algn="l">
              <a:lnSpc>
                <a:spcPct val="100000"/>
              </a:lnSpc>
              <a:spcBef>
                <a:spcPts val="0"/>
              </a:spcBef>
              <a:spcAft>
                <a:spcPts val="0"/>
              </a:spcAft>
              <a:buClr>
                <a:srgbClr val="000000"/>
              </a:buClr>
              <a:buSzPts val="2000"/>
              <a:buFont typeface="Arial" panose="020B0604020202020204"/>
              <a:buNone/>
              <a:defRPr sz="2000">
                <a:solidFill>
                  <a:srgbClr val="000000"/>
                </a:solidFill>
              </a:defRPr>
            </a:lvl5pPr>
            <a:lvl6pPr marL="0" marR="0" lvl="5" indent="0" algn="l">
              <a:lnSpc>
                <a:spcPct val="100000"/>
              </a:lnSpc>
              <a:spcBef>
                <a:spcPts val="0"/>
              </a:spcBef>
              <a:spcAft>
                <a:spcPts val="0"/>
              </a:spcAft>
              <a:buClr>
                <a:srgbClr val="000000"/>
              </a:buClr>
              <a:buSzPts val="2000"/>
              <a:buFont typeface="Arial" panose="020B0604020202020204"/>
              <a:buNone/>
              <a:defRPr sz="2000">
                <a:solidFill>
                  <a:srgbClr val="000000"/>
                </a:solidFill>
              </a:defRPr>
            </a:lvl6pPr>
            <a:lvl7pPr marL="0" marR="0" lvl="6" indent="0" algn="l">
              <a:lnSpc>
                <a:spcPct val="100000"/>
              </a:lnSpc>
              <a:spcBef>
                <a:spcPts val="0"/>
              </a:spcBef>
              <a:spcAft>
                <a:spcPts val="0"/>
              </a:spcAft>
              <a:buClr>
                <a:srgbClr val="000000"/>
              </a:buClr>
              <a:buSzPts val="2000"/>
              <a:buFont typeface="Arial" panose="020B0604020202020204"/>
              <a:buNone/>
              <a:defRPr sz="2000">
                <a:solidFill>
                  <a:srgbClr val="000000"/>
                </a:solidFill>
              </a:defRPr>
            </a:lvl7pPr>
            <a:lvl8pPr marL="0" marR="0" lvl="7" indent="0" algn="l">
              <a:lnSpc>
                <a:spcPct val="100000"/>
              </a:lnSpc>
              <a:spcBef>
                <a:spcPts val="0"/>
              </a:spcBef>
              <a:spcAft>
                <a:spcPts val="0"/>
              </a:spcAft>
              <a:buClr>
                <a:srgbClr val="000000"/>
              </a:buClr>
              <a:buSzPts val="2000"/>
              <a:buFont typeface="Arial" panose="020B0604020202020204"/>
              <a:buNone/>
              <a:defRPr sz="2000">
                <a:solidFill>
                  <a:srgbClr val="000000"/>
                </a:solidFill>
              </a:defRPr>
            </a:lvl8pPr>
            <a:lvl9pPr marL="0" marR="0" lvl="8" indent="0" algn="l">
              <a:lnSpc>
                <a:spcPct val="100000"/>
              </a:lnSpc>
              <a:spcBef>
                <a:spcPts val="0"/>
              </a:spcBef>
              <a:spcAft>
                <a:spcPts val="0"/>
              </a:spcAft>
              <a:buClr>
                <a:srgbClr val="000000"/>
              </a:buClr>
              <a:buSzPts val="2000"/>
              <a:buFont typeface="Arial" panose="020B0604020202020204"/>
              <a:buNone/>
              <a:defRPr sz="2000">
                <a:solidFill>
                  <a:srgbClr val="000000"/>
                </a:solidFil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sz="1200">
              <a:solidFill>
                <a:srgbClr val="474747"/>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698" y="1302273"/>
            <a:ext cx="8520604" cy="572711"/>
          </a:xfrm>
          <a:prstGeom prst="rect">
            <a:avLst/>
          </a:prstGeom>
          <a:noFill/>
          <a:ln>
            <a:noFill/>
          </a:ln>
        </p:spPr>
        <p:txBody>
          <a:bodyPr spcFirstLastPara="1" wrap="square" lIns="91400" tIns="91400" rIns="91400" bIns="91400" anchor="t" anchorCtr="0">
            <a:noAutofit/>
          </a:bodyPr>
          <a:lstStyle>
            <a:lvl1pPr marR="0" lvl="0"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1"/>
          <p:cNvSpPr txBox="1">
            <a:spLocks noGrp="1"/>
          </p:cNvSpPr>
          <p:nvPr>
            <p:ph type="body" idx="1"/>
          </p:nvPr>
        </p:nvSpPr>
        <p:spPr>
          <a:xfrm>
            <a:off x="311698" y="2009723"/>
            <a:ext cx="8520604" cy="3416404"/>
          </a:xfrm>
          <a:prstGeom prst="rect">
            <a:avLst/>
          </a:prstGeom>
          <a:noFill/>
          <a:ln>
            <a:noFill/>
          </a:ln>
        </p:spPr>
        <p:txBody>
          <a:bodyPr spcFirstLastPara="1" wrap="square" lIns="91400" tIns="91400" rIns="91400" bIns="91400" anchor="t" anchorCtr="0">
            <a:noAutofit/>
          </a:bodyPr>
          <a:lstStyle>
            <a:lvl1pPr marL="457200" marR="0" lvl="0" indent="-381000" algn="l" rtl="0">
              <a:lnSpc>
                <a:spcPct val="115000"/>
              </a:lnSpc>
              <a:spcBef>
                <a:spcPts val="0"/>
              </a:spcBef>
              <a:spcAft>
                <a:spcPts val="0"/>
              </a:spcAft>
              <a:buClr>
                <a:srgbClr val="474747"/>
              </a:buClr>
              <a:buSzPts val="2400"/>
              <a:buFont typeface="Arial" panose="020B0604020202020204"/>
              <a:buChar char="●"/>
              <a:defRPr sz="2400" b="0" i="0" u="none" strike="noStrike" cap="none">
                <a:solidFill>
                  <a:srgbClr val="474747"/>
                </a:solidFill>
                <a:latin typeface="Arial" panose="020B0604020202020204"/>
                <a:ea typeface="Arial" panose="020B0604020202020204"/>
                <a:cs typeface="Arial" panose="020B0604020202020204"/>
                <a:sym typeface="Arial" panose="020B0604020202020204"/>
              </a:defRPr>
            </a:lvl1pPr>
            <a:lvl2pPr marL="914400" marR="0" lvl="1" indent="-381000" algn="l" rtl="0">
              <a:lnSpc>
                <a:spcPct val="115000"/>
              </a:lnSpc>
              <a:spcBef>
                <a:spcPts val="0"/>
              </a:spcBef>
              <a:spcAft>
                <a:spcPts val="0"/>
              </a:spcAft>
              <a:buClr>
                <a:srgbClr val="474747"/>
              </a:buClr>
              <a:buSzPts val="2400"/>
              <a:buFont typeface="Arial" panose="020B0604020202020204"/>
              <a:buChar char="○"/>
              <a:defRPr sz="2400" b="0" i="0" u="none" strike="noStrike" cap="none">
                <a:solidFill>
                  <a:srgbClr val="474747"/>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15000"/>
              </a:lnSpc>
              <a:spcBef>
                <a:spcPts val="0"/>
              </a:spcBef>
              <a:spcAft>
                <a:spcPts val="0"/>
              </a:spcAft>
              <a:buClr>
                <a:srgbClr val="474747"/>
              </a:buClr>
              <a:buSzPts val="2400"/>
              <a:buFont typeface="Arial" panose="020B0604020202020204"/>
              <a:buChar char="■"/>
              <a:defRPr sz="2400" b="0" i="0" u="none" strike="noStrike" cap="none">
                <a:solidFill>
                  <a:srgbClr val="474747"/>
                </a:solidFill>
                <a:latin typeface="Arial" panose="020B0604020202020204"/>
                <a:ea typeface="Arial" panose="020B0604020202020204"/>
                <a:cs typeface="Arial" panose="020B0604020202020204"/>
                <a:sym typeface="Arial" panose="020B0604020202020204"/>
              </a:defRPr>
            </a:lvl3pPr>
            <a:lvl4pPr marL="1828800" marR="0" lvl="3" indent="-381000" algn="l" rtl="0">
              <a:lnSpc>
                <a:spcPct val="115000"/>
              </a:lnSpc>
              <a:spcBef>
                <a:spcPts val="0"/>
              </a:spcBef>
              <a:spcAft>
                <a:spcPts val="0"/>
              </a:spcAft>
              <a:buClr>
                <a:srgbClr val="474747"/>
              </a:buClr>
              <a:buSzPts val="2400"/>
              <a:buFont typeface="Arial" panose="020B0604020202020204"/>
              <a:buChar char="●"/>
              <a:defRPr sz="2400" b="0" i="0" u="none" strike="noStrike" cap="none">
                <a:solidFill>
                  <a:srgbClr val="474747"/>
                </a:solidFill>
                <a:latin typeface="Arial" panose="020B0604020202020204"/>
                <a:ea typeface="Arial" panose="020B0604020202020204"/>
                <a:cs typeface="Arial" panose="020B0604020202020204"/>
                <a:sym typeface="Arial" panose="020B0604020202020204"/>
              </a:defRPr>
            </a:lvl4pPr>
            <a:lvl5pPr marL="2286000" marR="0" lvl="4" indent="-381000" algn="l" rtl="0">
              <a:lnSpc>
                <a:spcPct val="115000"/>
              </a:lnSpc>
              <a:spcBef>
                <a:spcPts val="0"/>
              </a:spcBef>
              <a:spcAft>
                <a:spcPts val="0"/>
              </a:spcAft>
              <a:buClr>
                <a:srgbClr val="474747"/>
              </a:buClr>
              <a:buSzPts val="2400"/>
              <a:buFont typeface="Arial" panose="020B0604020202020204"/>
              <a:buChar char="○"/>
              <a:defRPr sz="2400" b="0" i="0" u="none" strike="noStrike" cap="none">
                <a:solidFill>
                  <a:srgbClr val="474747"/>
                </a:solidFill>
                <a:latin typeface="Arial" panose="020B0604020202020204"/>
                <a:ea typeface="Arial" panose="020B0604020202020204"/>
                <a:cs typeface="Arial" panose="020B0604020202020204"/>
                <a:sym typeface="Arial" panose="020B0604020202020204"/>
              </a:defRPr>
            </a:lvl5pPr>
            <a:lvl6pPr marL="2743200" marR="0" lvl="5" indent="-381000" algn="l" rtl="0">
              <a:lnSpc>
                <a:spcPct val="115000"/>
              </a:lnSpc>
              <a:spcBef>
                <a:spcPts val="0"/>
              </a:spcBef>
              <a:spcAft>
                <a:spcPts val="0"/>
              </a:spcAft>
              <a:buClr>
                <a:srgbClr val="474747"/>
              </a:buClr>
              <a:buSzPts val="2400"/>
              <a:buFont typeface="Arial" panose="020B0604020202020204"/>
              <a:buChar char="●"/>
              <a:defRPr sz="2400" b="0" i="0" u="none" strike="noStrike" cap="none">
                <a:solidFill>
                  <a:srgbClr val="474747"/>
                </a:solidFill>
                <a:latin typeface="Arial" panose="020B0604020202020204"/>
                <a:ea typeface="Arial" panose="020B0604020202020204"/>
                <a:cs typeface="Arial" panose="020B0604020202020204"/>
                <a:sym typeface="Arial" panose="020B0604020202020204"/>
              </a:defRPr>
            </a:lvl6pPr>
            <a:lvl7pPr marL="3200400" marR="0" lvl="6" indent="-381000" algn="l" rtl="0">
              <a:lnSpc>
                <a:spcPct val="115000"/>
              </a:lnSpc>
              <a:spcBef>
                <a:spcPts val="0"/>
              </a:spcBef>
              <a:spcAft>
                <a:spcPts val="0"/>
              </a:spcAft>
              <a:buClr>
                <a:srgbClr val="474747"/>
              </a:buClr>
              <a:buSzPts val="2400"/>
              <a:buFont typeface="Arial" panose="020B0604020202020204"/>
              <a:buChar char="●"/>
              <a:defRPr sz="2400" b="0" i="0" u="none" strike="noStrike" cap="none">
                <a:solidFill>
                  <a:srgbClr val="474747"/>
                </a:solidFill>
                <a:latin typeface="Arial" panose="020B0604020202020204"/>
                <a:ea typeface="Arial" panose="020B0604020202020204"/>
                <a:cs typeface="Arial" panose="020B0604020202020204"/>
                <a:sym typeface="Arial" panose="020B0604020202020204"/>
              </a:defRPr>
            </a:lvl7pPr>
            <a:lvl8pPr marL="3657600" marR="0" lvl="7" indent="-381000" algn="l" rtl="0">
              <a:lnSpc>
                <a:spcPct val="115000"/>
              </a:lnSpc>
              <a:spcBef>
                <a:spcPts val="0"/>
              </a:spcBef>
              <a:spcAft>
                <a:spcPts val="0"/>
              </a:spcAft>
              <a:buClr>
                <a:srgbClr val="474747"/>
              </a:buClr>
              <a:buSzPts val="2400"/>
              <a:buFont typeface="Arial" panose="020B0604020202020204"/>
              <a:buChar char="●"/>
              <a:defRPr sz="2400" b="0" i="0" u="none" strike="noStrike" cap="none">
                <a:solidFill>
                  <a:srgbClr val="474747"/>
                </a:solidFill>
                <a:latin typeface="Arial" panose="020B0604020202020204"/>
                <a:ea typeface="Arial" panose="020B0604020202020204"/>
                <a:cs typeface="Arial" panose="020B0604020202020204"/>
                <a:sym typeface="Arial" panose="020B0604020202020204"/>
              </a:defRPr>
            </a:lvl8pPr>
            <a:lvl9pPr marL="4114800" marR="0" lvl="8" indent="-381000" algn="l" rtl="0">
              <a:lnSpc>
                <a:spcPct val="115000"/>
              </a:lnSpc>
              <a:spcBef>
                <a:spcPts val="0"/>
              </a:spcBef>
              <a:spcAft>
                <a:spcPts val="0"/>
              </a:spcAft>
              <a:buClr>
                <a:srgbClr val="474747"/>
              </a:buClr>
              <a:buSzPts val="2400"/>
              <a:buFont typeface="Arial" panose="020B0604020202020204"/>
              <a:buChar char="●"/>
              <a:defRPr sz="2400" b="0" i="0" u="none" strike="noStrike" cap="none">
                <a:solidFill>
                  <a:srgbClr val="474747"/>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Google Shape;8;p1"/>
          <p:cNvSpPr txBox="1">
            <a:spLocks noGrp="1"/>
          </p:cNvSpPr>
          <p:nvPr>
            <p:ph type="sldNum" idx="12"/>
          </p:nvPr>
        </p:nvSpPr>
        <p:spPr>
          <a:xfrm>
            <a:off x="8656106" y="5539438"/>
            <a:ext cx="365058" cy="355657"/>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474747"/>
              </a:buClr>
              <a:buSzPts val="1200"/>
              <a:buFont typeface="Arial" panose="020B0604020202020204"/>
              <a:buNone/>
              <a:defRPr sz="1200" b="0" i="0" u="none" strike="noStrike" cap="none">
                <a:solidFill>
                  <a:srgbClr val="474747"/>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474747"/>
              </a:buClr>
              <a:buSzPts val="1200"/>
              <a:buFont typeface="Arial" panose="020B0604020202020204"/>
              <a:buNone/>
              <a:defRPr sz="1200" b="0" i="0" u="none" strike="noStrike" cap="none">
                <a:solidFill>
                  <a:srgbClr val="474747"/>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474747"/>
              </a:buClr>
              <a:buSzPts val="1200"/>
              <a:buFont typeface="Arial" panose="020B0604020202020204"/>
              <a:buNone/>
              <a:defRPr sz="1200" b="0" i="0" u="none" strike="noStrike" cap="none">
                <a:solidFill>
                  <a:srgbClr val="474747"/>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474747"/>
              </a:buClr>
              <a:buSzPts val="1200"/>
              <a:buFont typeface="Arial" panose="020B0604020202020204"/>
              <a:buNone/>
              <a:defRPr sz="1200" b="0" i="0" u="none" strike="noStrike" cap="none">
                <a:solidFill>
                  <a:srgbClr val="474747"/>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474747"/>
              </a:buClr>
              <a:buSzPts val="1200"/>
              <a:buFont typeface="Arial" panose="020B0604020202020204"/>
              <a:buNone/>
              <a:defRPr sz="1200" b="0" i="0" u="none" strike="noStrike" cap="none">
                <a:solidFill>
                  <a:srgbClr val="474747"/>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474747"/>
              </a:buClr>
              <a:buSzPts val="1200"/>
              <a:buFont typeface="Arial" panose="020B0604020202020204"/>
              <a:buNone/>
              <a:defRPr sz="1200" b="0" i="0" u="none" strike="noStrike" cap="none">
                <a:solidFill>
                  <a:srgbClr val="474747"/>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474747"/>
              </a:buClr>
              <a:buSzPts val="1200"/>
              <a:buFont typeface="Arial" panose="020B0604020202020204"/>
              <a:buNone/>
              <a:defRPr sz="1200" b="0" i="0" u="none" strike="noStrike" cap="none">
                <a:solidFill>
                  <a:srgbClr val="474747"/>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474747"/>
              </a:buClr>
              <a:buSzPts val="1200"/>
              <a:buFont typeface="Arial" panose="020B0604020202020204"/>
              <a:buNone/>
              <a:defRPr sz="1200" b="0" i="0" u="none" strike="noStrike" cap="none">
                <a:solidFill>
                  <a:srgbClr val="474747"/>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474747"/>
              </a:buClr>
              <a:buSzPts val="1200"/>
              <a:buFont typeface="Arial" panose="020B0604020202020204"/>
              <a:buNone/>
              <a:defRPr sz="1200" b="0" i="0" u="none" strike="noStrike" cap="none">
                <a:solidFill>
                  <a:srgbClr val="474747"/>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grpSp>
        <p:nvGrpSpPr>
          <p:cNvPr id="21" name="Google Shape;21;p5"/>
          <p:cNvGrpSpPr/>
          <p:nvPr/>
        </p:nvGrpSpPr>
        <p:grpSpPr>
          <a:xfrm>
            <a:off x="-289258" y="10925"/>
            <a:ext cx="2343614" cy="6836139"/>
            <a:chOff x="0" y="-1"/>
            <a:chExt cx="2343613" cy="6836138"/>
          </a:xfrm>
        </p:grpSpPr>
        <p:sp>
          <p:nvSpPr>
            <p:cNvPr id="22" name="Google Shape;22;p5"/>
            <p:cNvSpPr/>
            <p:nvPr/>
          </p:nvSpPr>
          <p:spPr>
            <a:xfrm>
              <a:off x="0" y="-1"/>
              <a:ext cx="2343608" cy="6836138"/>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Georgia" panose="02040502050405020303"/>
                <a:buNone/>
              </a:pPr>
              <a:endParaRPr sz="1800" b="1" i="0" u="none" strike="noStrike" cap="none">
                <a:solidFill>
                  <a:srgbClr val="FFFFFF"/>
                </a:solidFill>
                <a:latin typeface="Georgia" panose="02040502050405020303"/>
                <a:ea typeface="Georgia" panose="02040502050405020303"/>
                <a:cs typeface="Georgia" panose="02040502050405020303"/>
                <a:sym typeface="Georgia" panose="02040502050405020303"/>
              </a:endParaRPr>
            </a:p>
          </p:txBody>
        </p:sp>
        <p:sp>
          <p:nvSpPr>
            <p:cNvPr id="23" name="Google Shape;23;p5"/>
            <p:cNvSpPr txBox="1"/>
            <p:nvPr/>
          </p:nvSpPr>
          <p:spPr>
            <a:xfrm>
              <a:off x="0" y="2716996"/>
              <a:ext cx="2343613" cy="1402149"/>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FFFFFF"/>
                </a:buClr>
                <a:buSzPts val="1800"/>
                <a:buFont typeface="Georgia" panose="02040502050405020303"/>
                <a:buNone/>
              </a:pPr>
              <a:r>
                <a:rPr lang="en-US" sz="1800" b="1" i="0" u="none" strike="noStrike" cap="none">
                  <a:solidFill>
                    <a:srgbClr val="FFFFFF"/>
                  </a:solidFill>
                  <a:latin typeface="Georgia" panose="02040502050405020303"/>
                  <a:ea typeface="Georgia" panose="02040502050405020303"/>
                  <a:cs typeface="Georgia" panose="02040502050405020303"/>
                  <a:sym typeface="Georgia" panose="02040502050405020303"/>
                </a:rPr>
                <a:t>Al-Farabi Kazakh National University</a:t>
              </a:r>
            </a:p>
            <a:p>
              <a:pPr marL="0" marR="0" lvl="0" indent="0" algn="ctr" rtl="0">
                <a:lnSpc>
                  <a:spcPct val="100000"/>
                </a:lnSpc>
                <a:spcBef>
                  <a:spcPts val="0"/>
                </a:spcBef>
                <a:spcAft>
                  <a:spcPts val="0"/>
                </a:spcAft>
                <a:buClr>
                  <a:srgbClr val="FFFFFF"/>
                </a:buClr>
                <a:buSzPts val="1800"/>
                <a:buFont typeface="Georgia" panose="02040502050405020303"/>
                <a:buNone/>
              </a:pPr>
              <a:r>
                <a:rPr lang="en-US" sz="1800" b="1" i="0" u="none" strike="noStrike" cap="none">
                  <a:solidFill>
                    <a:srgbClr val="FFFFFF"/>
                  </a:solidFill>
                  <a:latin typeface="Georgia" panose="02040502050405020303"/>
                  <a:ea typeface="Georgia" panose="02040502050405020303"/>
                  <a:cs typeface="Georgia" panose="02040502050405020303"/>
                  <a:sym typeface="Georgia" panose="02040502050405020303"/>
                </a:rPr>
                <a:t>Higher School of Medicine</a:t>
              </a:r>
            </a:p>
          </p:txBody>
        </p:sp>
      </p:grpSp>
      <p:cxnSp>
        <p:nvCxnSpPr>
          <p:cNvPr id="24" name="Google Shape;24;p5"/>
          <p:cNvCxnSpPr/>
          <p:nvPr/>
        </p:nvCxnSpPr>
        <p:spPr>
          <a:xfrm>
            <a:off x="-5" y="2456433"/>
            <a:ext cx="9153547" cy="1"/>
          </a:xfrm>
          <a:prstGeom prst="straightConnector1">
            <a:avLst/>
          </a:prstGeom>
          <a:noFill/>
          <a:ln w="9525" cap="flat" cmpd="sng">
            <a:solidFill>
              <a:srgbClr val="A8A8A8">
                <a:alpha val="49803"/>
              </a:srgbClr>
            </a:solidFill>
            <a:prstDash val="solid"/>
            <a:round/>
            <a:headEnd type="none" w="sm" len="sm"/>
            <a:tailEnd type="none" w="sm" len="sm"/>
          </a:ln>
        </p:spPr>
      </p:cxnSp>
      <p:sp>
        <p:nvSpPr>
          <p:cNvPr id="25" name="Google Shape;25;p5"/>
          <p:cNvSpPr txBox="1"/>
          <p:nvPr/>
        </p:nvSpPr>
        <p:spPr>
          <a:xfrm>
            <a:off x="2054352" y="620688"/>
            <a:ext cx="6793104" cy="1912327"/>
          </a:xfrm>
          <a:prstGeom prst="rect">
            <a:avLst/>
          </a:prstGeom>
          <a:noFill/>
          <a:ln>
            <a:noFill/>
          </a:ln>
        </p:spPr>
        <p:txBody>
          <a:bodyPr spcFirstLastPara="1" wrap="square" lIns="0" tIns="0" rIns="0" bIns="0" anchor="ctr" anchorCtr="0">
            <a:noAutofit/>
          </a:bodyPr>
          <a:lstStyle/>
          <a:p>
            <a:pPr lvl="0" algn="ctr">
              <a:buClr>
                <a:srgbClr val="80134D"/>
              </a:buClr>
              <a:buSzPts val="5333"/>
            </a:pPr>
            <a:r>
              <a:rPr lang="en-US" sz="4400" b="1" dirty="0">
                <a:solidFill>
                  <a:srgbClr val="80134D"/>
                </a:solidFill>
                <a:latin typeface="Times"/>
                <a:ea typeface="Times"/>
                <a:cs typeface="Times"/>
                <a:sym typeface="Times"/>
              </a:rPr>
              <a:t>The Spinal Cord, Spinal Nerves, and Somatic Reflexes</a:t>
            </a:r>
            <a:r>
              <a:rPr lang="en-US" sz="1200" b="0" i="0" u="none" strike="noStrike" cap="none" dirty="0" smtClean="0">
                <a:solidFill>
                  <a:srgbClr val="000000"/>
                </a:solidFill>
                <a:latin typeface="Times"/>
                <a:ea typeface="Times"/>
                <a:cs typeface="Times"/>
                <a:sym typeface="Times"/>
              </a:rPr>
              <a:t> </a:t>
            </a:r>
          </a:p>
          <a:p>
            <a:pPr marL="0" marR="0" lvl="0" indent="0" algn="ctr" rtl="0">
              <a:lnSpc>
                <a:spcPct val="100000"/>
              </a:lnSpc>
              <a:spcBef>
                <a:spcPts val="0"/>
              </a:spcBef>
              <a:spcAft>
                <a:spcPts val="0"/>
              </a:spcAft>
              <a:buClr>
                <a:srgbClr val="000000"/>
              </a:buClr>
              <a:buSzPts val="1200"/>
              <a:buFont typeface="Arial" panose="020B0604020202020204"/>
              <a:buNone/>
            </a:pPr>
            <a:endParaRPr sz="12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6" name="Google Shape;26;p5" descr="image1.png"/>
          <p:cNvPicPr preferRelativeResize="0"/>
          <p:nvPr/>
        </p:nvPicPr>
        <p:blipFill rotWithShape="1">
          <a:blip r:embed="rId3"/>
          <a:srcRect/>
          <a:stretch>
            <a:fillRect/>
          </a:stretch>
        </p:blipFill>
        <p:spPr>
          <a:xfrm>
            <a:off x="383102" y="1215423"/>
            <a:ext cx="1227555" cy="1069889"/>
          </a:xfrm>
          <a:prstGeom prst="rect">
            <a:avLst/>
          </a:prstGeom>
          <a:noFill/>
          <a:ln>
            <a:noFill/>
          </a:ln>
        </p:spPr>
      </p:pic>
      <p:sp>
        <p:nvSpPr>
          <p:cNvPr id="2" name="Text Box 0"/>
          <p:cNvSpPr txBox="1"/>
          <p:nvPr/>
        </p:nvSpPr>
        <p:spPr>
          <a:xfrm>
            <a:off x="2326922" y="2540120"/>
            <a:ext cx="6247963" cy="830997"/>
          </a:xfrm>
          <a:prstGeom prst="rect">
            <a:avLst/>
          </a:prstGeom>
          <a:noFill/>
        </p:spPr>
        <p:txBody>
          <a:bodyPr wrap="square" rtlCol="0" anchor="t">
            <a:spAutoFit/>
          </a:bodyPr>
          <a:lstStyle/>
          <a:p>
            <a:pPr algn="ctr"/>
            <a:r>
              <a:rPr lang="en-US" sz="4800" dirty="0">
                <a:solidFill>
                  <a:srgbClr val="7030A0"/>
                </a:solidFill>
                <a:latin typeface="Times New Roman" panose="02020603050405020304" charset="0"/>
                <a:cs typeface="Times New Roman" panose="02020603050405020304" charset="0"/>
              </a:rPr>
              <a:t>Somatic Reflexes</a:t>
            </a:r>
          </a:p>
        </p:txBody>
      </p:sp>
      <p:pic>
        <p:nvPicPr>
          <p:cNvPr id="2050" name="Picture 2" descr="Reflex Test: Understanding the Knee-jerk Response and What the Test Can  Tell You | Disabled Wor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574615"/>
            <a:ext cx="3704032" cy="3283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10</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pic>
        <p:nvPicPr>
          <p:cNvPr id="12" name="Рисунок 11"/>
          <p:cNvPicPr>
            <a:picLocks noChangeAspect="1"/>
          </p:cNvPicPr>
          <p:nvPr/>
        </p:nvPicPr>
        <p:blipFill>
          <a:blip r:embed="rId3"/>
          <a:stretch>
            <a:fillRect/>
          </a:stretch>
        </p:blipFill>
        <p:spPr>
          <a:xfrm>
            <a:off x="0" y="340730"/>
            <a:ext cx="9144000" cy="5661167"/>
          </a:xfrm>
          <a:prstGeom prst="rect">
            <a:avLst/>
          </a:prstGeom>
        </p:spPr>
      </p:pic>
    </p:spTree>
    <p:extLst>
      <p:ext uri="{BB962C8B-B14F-4D97-AF65-F5344CB8AC3E}">
        <p14:creationId xmlns:p14="http://schemas.microsoft.com/office/powerpoint/2010/main" val="309580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0223" y="1196752"/>
            <a:ext cx="9144000" cy="6044058"/>
          </a:xfrm>
        </p:spPr>
        <p:txBody>
          <a:bodyPr/>
          <a:lstStyle/>
          <a:p>
            <a:pPr marL="114300" indent="0">
              <a:buNone/>
            </a:pPr>
            <a:r>
              <a:rPr lang="en-US" sz="2600" dirty="0" smtClean="0">
                <a:solidFill>
                  <a:schemeClr val="tx1"/>
                </a:solidFill>
                <a:latin typeface="Times New Roman" panose="02020603050405020304" pitchFamily="18" charset="0"/>
                <a:cs typeface="Times New Roman" panose="02020603050405020304" pitchFamily="18" charset="0"/>
              </a:rPr>
              <a:t>	In </a:t>
            </a:r>
            <a:r>
              <a:rPr lang="en-US" sz="2600" dirty="0">
                <a:solidFill>
                  <a:schemeClr val="tx1"/>
                </a:solidFill>
                <a:latin typeface="Times New Roman" panose="02020603050405020304" pitchFamily="18" charset="0"/>
                <a:cs typeface="Times New Roman" panose="02020603050405020304" pitchFamily="18" charset="0"/>
              </a:rPr>
              <a:t>most reflex arcs, the integrating center includes one </a:t>
            </a:r>
            <a:r>
              <a:rPr lang="en-US" sz="2600" dirty="0" smtClean="0">
                <a:solidFill>
                  <a:schemeClr val="tx1"/>
                </a:solidFill>
                <a:latin typeface="Times New Roman" panose="02020603050405020304" pitchFamily="18" charset="0"/>
                <a:cs typeface="Times New Roman" panose="02020603050405020304" pitchFamily="18" charset="0"/>
              </a:rPr>
              <a:t>or more </a:t>
            </a:r>
            <a:r>
              <a:rPr lang="en-US" sz="2600" dirty="0">
                <a:solidFill>
                  <a:schemeClr val="tx1"/>
                </a:solidFill>
                <a:latin typeface="Times New Roman" panose="02020603050405020304" pitchFamily="18" charset="0"/>
                <a:cs typeface="Times New Roman" panose="02020603050405020304" pitchFamily="18" charset="0"/>
              </a:rPr>
              <a:t>interneurons. Synaptic events in the integrating center </a:t>
            </a:r>
            <a:r>
              <a:rPr lang="en-US" sz="2600" dirty="0" smtClean="0">
                <a:solidFill>
                  <a:schemeClr val="tx1"/>
                </a:solidFill>
                <a:latin typeface="Times New Roman" panose="02020603050405020304" pitchFamily="18" charset="0"/>
                <a:cs typeface="Times New Roman" panose="02020603050405020304" pitchFamily="18" charset="0"/>
              </a:rPr>
              <a:t>determine whether </a:t>
            </a:r>
            <a:r>
              <a:rPr lang="en-US" sz="2600" dirty="0">
                <a:solidFill>
                  <a:schemeClr val="tx1"/>
                </a:solidFill>
                <a:latin typeface="Times New Roman" panose="02020603050405020304" pitchFamily="18" charset="0"/>
                <a:cs typeface="Times New Roman" panose="02020603050405020304" pitchFamily="18" charset="0"/>
              </a:rPr>
              <a:t>the efferent neurons issue signals to the muscles.</a:t>
            </a:r>
          </a:p>
          <a:p>
            <a:pPr marL="114300" indent="0">
              <a:buNone/>
            </a:pPr>
            <a:r>
              <a:rPr lang="en-US" sz="2600" dirty="0" smtClean="0">
                <a:solidFill>
                  <a:schemeClr val="tx1"/>
                </a:solidFill>
                <a:latin typeface="Times New Roman" panose="02020603050405020304" pitchFamily="18" charset="0"/>
                <a:cs typeface="Times New Roman" panose="02020603050405020304" pitchFamily="18" charset="0"/>
              </a:rPr>
              <a:t>	The </a:t>
            </a:r>
            <a:r>
              <a:rPr lang="en-US" sz="2600" dirty="0">
                <a:solidFill>
                  <a:schemeClr val="tx1"/>
                </a:solidFill>
                <a:latin typeface="Times New Roman" panose="02020603050405020304" pitchFamily="18" charset="0"/>
                <a:cs typeface="Times New Roman" panose="02020603050405020304" pitchFamily="18" charset="0"/>
              </a:rPr>
              <a:t>more interneurons there are, the more complex the i</a:t>
            </a:r>
            <a:r>
              <a:rPr lang="en-US" sz="2600" dirty="0" smtClean="0">
                <a:solidFill>
                  <a:schemeClr val="tx1"/>
                </a:solidFill>
                <a:latin typeface="Times New Roman" panose="02020603050405020304" pitchFamily="18" charset="0"/>
                <a:cs typeface="Times New Roman" panose="02020603050405020304" pitchFamily="18" charset="0"/>
              </a:rPr>
              <a:t>nformation </a:t>
            </a:r>
            <a:r>
              <a:rPr lang="en-US" sz="2600" dirty="0">
                <a:solidFill>
                  <a:schemeClr val="tx1"/>
                </a:solidFill>
                <a:latin typeface="Times New Roman" panose="02020603050405020304" pitchFamily="18" charset="0"/>
                <a:cs typeface="Times New Roman" panose="02020603050405020304" pitchFamily="18" charset="0"/>
              </a:rPr>
              <a:t>processing can be, but with more synapses, there is </a:t>
            </a:r>
            <a:r>
              <a:rPr lang="en-US" sz="2600" dirty="0" smtClean="0">
                <a:solidFill>
                  <a:schemeClr val="tx1"/>
                </a:solidFill>
                <a:latin typeface="Times New Roman" panose="02020603050405020304" pitchFamily="18" charset="0"/>
                <a:cs typeface="Times New Roman" panose="02020603050405020304" pitchFamily="18" charset="0"/>
              </a:rPr>
              <a:t>a longer delay </a:t>
            </a:r>
            <a:r>
              <a:rPr lang="en-US" sz="2600" dirty="0">
                <a:solidFill>
                  <a:schemeClr val="tx1"/>
                </a:solidFill>
                <a:latin typeface="Times New Roman" panose="02020603050405020304" pitchFamily="18" charset="0"/>
                <a:cs typeface="Times New Roman" panose="02020603050405020304" pitchFamily="18" charset="0"/>
              </a:rPr>
              <a:t>between input and output.</a:t>
            </a:r>
            <a:endParaRPr lang="ru-RU" sz="2600" dirty="0">
              <a:solidFill>
                <a:schemeClr val="tx1"/>
              </a:solidFill>
              <a:latin typeface="Times New Roman" panose="02020603050405020304" pitchFamily="18" charset="0"/>
              <a:cs typeface="Times New Roman" panose="02020603050405020304"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11</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19346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p:nvPr/>
        </p:nvSpPr>
        <p:spPr>
          <a:xfrm>
            <a:off x="-4175" y="2344559"/>
            <a:ext cx="9152350" cy="2168888"/>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800"/>
              <a:buFont typeface="Trebuchet MS" panose="020B0603020202020204"/>
              <a:buNone/>
            </a:pPr>
            <a:endParaRPr sz="1800" b="0" i="0" u="none" strike="noStrike" cap="none">
              <a:solidFill>
                <a:srgbClr val="F1F1F1"/>
              </a:solidFill>
              <a:latin typeface="Trebuchet MS" panose="020B0603020202020204"/>
              <a:ea typeface="Trebuchet MS" panose="020B0603020202020204"/>
              <a:cs typeface="Trebuchet MS" panose="020B0603020202020204"/>
              <a:sym typeface="Trebuchet MS" panose="020B0603020202020204"/>
            </a:endParaRPr>
          </a:p>
        </p:txBody>
      </p:sp>
      <p:sp>
        <p:nvSpPr>
          <p:cNvPr id="33" name="Google Shape;33;p6"/>
          <p:cNvSpPr txBox="1"/>
          <p:nvPr/>
        </p:nvSpPr>
        <p:spPr>
          <a:xfrm>
            <a:off x="323529" y="2491105"/>
            <a:ext cx="8820472" cy="1054735"/>
          </a:xfrm>
          <a:prstGeom prst="rect">
            <a:avLst/>
          </a:prstGeom>
          <a:noFill/>
          <a:ln>
            <a:noFill/>
          </a:ln>
        </p:spPr>
        <p:txBody>
          <a:bodyPr spcFirstLastPara="1" wrap="square" lIns="38125" tIns="38125" rIns="38125" bIns="38125" anchor="ctr" anchorCtr="0">
            <a:noAutofit/>
          </a:bodyPr>
          <a:lstStyle/>
          <a:p>
            <a:pPr marL="403225" lvl="0" indent="-444500">
              <a:lnSpc>
                <a:spcPct val="150000"/>
              </a:lnSpc>
              <a:buClr>
                <a:srgbClr val="F1F1F1"/>
              </a:buClr>
              <a:buSzPts val="7000"/>
              <a:buFont typeface="Times New Roman" panose="02020603050405020304"/>
              <a:buChar char="◆"/>
            </a:pPr>
            <a:r>
              <a:rPr lang="en-US" sz="7000" b="1" dirty="0">
                <a:solidFill>
                  <a:srgbClr val="F1F1F1"/>
                </a:solidFill>
                <a:latin typeface="Times New Roman" panose="02020603050405020304"/>
                <a:ea typeface="Times New Roman" panose="02020603050405020304"/>
                <a:cs typeface="Times New Roman" panose="02020603050405020304"/>
                <a:sym typeface="Times New Roman" panose="02020603050405020304"/>
              </a:rPr>
              <a:t>The </a:t>
            </a:r>
            <a:r>
              <a:rPr lang="en-US" sz="7000" b="1" dirty="0" smtClean="0">
                <a:solidFill>
                  <a:srgbClr val="F1F1F1"/>
                </a:solidFill>
                <a:latin typeface="Times New Roman" panose="02020603050405020304"/>
                <a:ea typeface="Times New Roman" panose="02020603050405020304"/>
                <a:cs typeface="Times New Roman" panose="02020603050405020304"/>
                <a:sym typeface="Times New Roman" panose="02020603050405020304"/>
              </a:rPr>
              <a:t>Muscle Spindle</a:t>
            </a:r>
            <a:endParaRPr lang="en-US" sz="7000" b="1" i="0" u="none" strike="noStrike" cap="none" dirty="0">
              <a:solidFill>
                <a:srgbClr val="F1F1F1"/>
              </a:solidFill>
              <a:latin typeface="Times New Roman" panose="02020603050405020304"/>
              <a:ea typeface="Times New Roman" panose="02020603050405020304"/>
              <a:cs typeface="Times New Roman" panose="02020603050405020304"/>
              <a:sym typeface="Times New Roman" panose="02020603050405020304"/>
            </a:endParaRPr>
          </a:p>
        </p:txBody>
      </p:sp>
    </p:spTree>
    <p:extLst>
      <p:ext uri="{BB962C8B-B14F-4D97-AF65-F5344CB8AC3E}">
        <p14:creationId xmlns:p14="http://schemas.microsoft.com/office/powerpoint/2010/main" val="973241550"/>
      </p:ext>
    </p:extLst>
  </p:cSld>
  <p:clrMapOvr>
    <a:masterClrMapping/>
  </p:clrMapOvr>
  <mc:AlternateContent xmlns:mc="http://schemas.openxmlformats.org/markup-compatibility/2006" xmlns:p14="http://schemas.microsoft.com/office/powerpoint/2010/main">
    <mc:Choice Requires="p14">
      <p:transition spd="slow" p14:dur="1200">
        <p:push dir="r"/>
      </p:transition>
    </mc:Choice>
    <mc:Fallback xmlns="">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188640"/>
            <a:ext cx="9144000" cy="5857346"/>
          </a:xfrm>
        </p:spPr>
        <p:txBody>
          <a:bodyPr/>
          <a:lstStyle/>
          <a:p>
            <a:r>
              <a:rPr lang="en-US" sz="3200" dirty="0" smtClean="0">
                <a:solidFill>
                  <a:schemeClr val="tx1"/>
                </a:solidFill>
                <a:latin typeface="Times New Roman" pitchFamily="18" charset="0"/>
                <a:cs typeface="Times New Roman" pitchFamily="18" charset="0"/>
              </a:rPr>
              <a:t>Many </a:t>
            </a:r>
            <a:r>
              <a:rPr lang="en-US" sz="3200" dirty="0">
                <a:solidFill>
                  <a:schemeClr val="tx1"/>
                </a:solidFill>
                <a:latin typeface="Times New Roman" pitchFamily="18" charset="0"/>
                <a:cs typeface="Times New Roman" pitchFamily="18" charset="0"/>
              </a:rPr>
              <a:t>somatic reflexes involve stretch receptors </a:t>
            </a:r>
            <a:r>
              <a:rPr lang="en-US" sz="3200" dirty="0" smtClean="0">
                <a:solidFill>
                  <a:schemeClr val="tx1"/>
                </a:solidFill>
                <a:latin typeface="Times New Roman" pitchFamily="18" charset="0"/>
                <a:cs typeface="Times New Roman" pitchFamily="18" charset="0"/>
              </a:rPr>
              <a:t>called </a:t>
            </a:r>
            <a:r>
              <a:rPr lang="en-US" sz="3200" b="1" dirty="0" smtClean="0">
                <a:solidFill>
                  <a:srgbClr val="FF0000"/>
                </a:solidFill>
                <a:latin typeface="Times New Roman" pitchFamily="18" charset="0"/>
                <a:cs typeface="Times New Roman" pitchFamily="18" charset="0"/>
              </a:rPr>
              <a:t>muscle spindles </a:t>
            </a:r>
            <a:r>
              <a:rPr lang="en-US" sz="3200" dirty="0">
                <a:solidFill>
                  <a:schemeClr val="tx1"/>
                </a:solidFill>
                <a:latin typeface="Times New Roman" pitchFamily="18" charset="0"/>
                <a:cs typeface="Times New Roman" pitchFamily="18" charset="0"/>
              </a:rPr>
              <a:t>embedded in the muscles. </a:t>
            </a:r>
            <a:endParaRPr lang="en-US" sz="3200" dirty="0" smtClean="0">
              <a:solidFill>
                <a:schemeClr val="tx1"/>
              </a:solidFill>
              <a:latin typeface="Times New Roman" pitchFamily="18" charset="0"/>
              <a:cs typeface="Times New Roman" pitchFamily="18" charset="0"/>
            </a:endParaRPr>
          </a:p>
          <a:p>
            <a:r>
              <a:rPr lang="en-US" sz="3200" dirty="0" smtClean="0">
                <a:solidFill>
                  <a:schemeClr val="tx1"/>
                </a:solidFill>
                <a:latin typeface="Times New Roman" pitchFamily="18" charset="0"/>
                <a:cs typeface="Times New Roman" pitchFamily="18" charset="0"/>
              </a:rPr>
              <a:t>These are among </a:t>
            </a:r>
            <a:r>
              <a:rPr lang="en-US" sz="3200" dirty="0">
                <a:solidFill>
                  <a:schemeClr val="tx1"/>
                </a:solidFill>
                <a:latin typeface="Times New Roman" pitchFamily="18" charset="0"/>
                <a:cs typeface="Times New Roman" pitchFamily="18" charset="0"/>
              </a:rPr>
              <a:t>the </a:t>
            </a:r>
            <a:r>
              <a:rPr lang="en-US" sz="3200" dirty="0" smtClean="0">
                <a:solidFill>
                  <a:schemeClr val="tx1"/>
                </a:solidFill>
                <a:latin typeface="Times New Roman" pitchFamily="18" charset="0"/>
                <a:cs typeface="Times New Roman" pitchFamily="18" charset="0"/>
              </a:rPr>
              <a:t>body’s </a:t>
            </a:r>
            <a:r>
              <a:rPr lang="en-US" sz="3200" b="1" dirty="0" smtClean="0">
                <a:solidFill>
                  <a:srgbClr val="FF0000"/>
                </a:solidFill>
                <a:latin typeface="Times New Roman" pitchFamily="18" charset="0"/>
                <a:cs typeface="Times New Roman" pitchFamily="18" charset="0"/>
              </a:rPr>
              <a:t>proprioceptors</a:t>
            </a:r>
            <a:r>
              <a:rPr lang="en-US" sz="3200" dirty="0">
                <a:solidFill>
                  <a:schemeClr val="tx1"/>
                </a:solidFill>
                <a:latin typeface="Times New Roman" pitchFamily="18" charset="0"/>
                <a:cs typeface="Times New Roman" pitchFamily="18" charset="0"/>
              </a:rPr>
              <a:t>, sense </a:t>
            </a:r>
            <a:r>
              <a:rPr lang="en-US" sz="3200" dirty="0" smtClean="0">
                <a:solidFill>
                  <a:schemeClr val="tx1"/>
                </a:solidFill>
                <a:latin typeface="Times New Roman" pitchFamily="18" charset="0"/>
                <a:cs typeface="Times New Roman" pitchFamily="18" charset="0"/>
              </a:rPr>
              <a:t>organs specialized </a:t>
            </a:r>
            <a:r>
              <a:rPr lang="en-US" sz="3200" dirty="0">
                <a:solidFill>
                  <a:schemeClr val="tx1"/>
                </a:solidFill>
                <a:latin typeface="Times New Roman" pitchFamily="18" charset="0"/>
                <a:cs typeface="Times New Roman" pitchFamily="18" charset="0"/>
              </a:rPr>
              <a:t>to monitor the </a:t>
            </a:r>
            <a:r>
              <a:rPr lang="en-US" sz="3200" dirty="0" smtClean="0">
                <a:solidFill>
                  <a:schemeClr val="tx1"/>
                </a:solidFill>
                <a:latin typeface="Times New Roman" pitchFamily="18" charset="0"/>
                <a:cs typeface="Times New Roman" pitchFamily="18" charset="0"/>
              </a:rPr>
              <a:t>position and </a:t>
            </a:r>
            <a:r>
              <a:rPr lang="en-US" sz="3200" dirty="0">
                <a:solidFill>
                  <a:schemeClr val="tx1"/>
                </a:solidFill>
                <a:latin typeface="Times New Roman" pitchFamily="18" charset="0"/>
                <a:cs typeface="Times New Roman" pitchFamily="18" charset="0"/>
              </a:rPr>
              <a:t>movement </a:t>
            </a:r>
            <a:r>
              <a:rPr lang="en-US" sz="3200" dirty="0" smtClean="0">
                <a:solidFill>
                  <a:schemeClr val="tx1"/>
                </a:solidFill>
                <a:latin typeface="Times New Roman" pitchFamily="18" charset="0"/>
                <a:cs typeface="Times New Roman" pitchFamily="18" charset="0"/>
              </a:rPr>
              <a:t>of body </a:t>
            </a:r>
            <a:r>
              <a:rPr lang="en-US" sz="3200" dirty="0">
                <a:solidFill>
                  <a:schemeClr val="tx1"/>
                </a:solidFill>
                <a:latin typeface="Times New Roman" pitchFamily="18" charset="0"/>
                <a:cs typeface="Times New Roman" pitchFamily="18" charset="0"/>
              </a:rPr>
              <a:t>parts. </a:t>
            </a:r>
            <a:endParaRPr lang="en-US" sz="3200" dirty="0" smtClean="0">
              <a:solidFill>
                <a:schemeClr val="tx1"/>
              </a:solidFill>
              <a:latin typeface="Times New Roman" pitchFamily="18" charset="0"/>
              <a:cs typeface="Times New Roman" pitchFamily="18" charset="0"/>
            </a:endParaRPr>
          </a:p>
          <a:p>
            <a:r>
              <a:rPr lang="en-US" sz="3200" dirty="0" smtClean="0">
                <a:solidFill>
                  <a:schemeClr val="tx1"/>
                </a:solidFill>
                <a:latin typeface="Times New Roman" pitchFamily="18" charset="0"/>
                <a:cs typeface="Times New Roman" pitchFamily="18" charset="0"/>
              </a:rPr>
              <a:t>The </a:t>
            </a:r>
            <a:r>
              <a:rPr lang="en-US" sz="3200" dirty="0">
                <a:solidFill>
                  <a:schemeClr val="tx1"/>
                </a:solidFill>
                <a:latin typeface="Times New Roman" pitchFamily="18" charset="0"/>
                <a:cs typeface="Times New Roman" pitchFamily="18" charset="0"/>
              </a:rPr>
              <a:t>function of muscle spindles </a:t>
            </a:r>
            <a:r>
              <a:rPr lang="en-US" sz="3200" dirty="0" smtClean="0">
                <a:solidFill>
                  <a:schemeClr val="tx1"/>
                </a:solidFill>
                <a:latin typeface="Times New Roman" pitchFamily="18" charset="0"/>
                <a:cs typeface="Times New Roman" pitchFamily="18" charset="0"/>
              </a:rPr>
              <a:t>is to </a:t>
            </a:r>
            <a:r>
              <a:rPr lang="en-US" sz="3200" b="1" i="1" dirty="0">
                <a:solidFill>
                  <a:schemeClr val="tx1"/>
                </a:solidFill>
                <a:latin typeface="Times New Roman" pitchFamily="18" charset="0"/>
                <a:cs typeface="Times New Roman" pitchFamily="18" charset="0"/>
              </a:rPr>
              <a:t>inform the brain of muscle length and body movements</a:t>
            </a:r>
            <a:r>
              <a:rPr lang="en-US" sz="3200" dirty="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This enables </a:t>
            </a:r>
            <a:r>
              <a:rPr lang="en-US" sz="3200" dirty="0">
                <a:solidFill>
                  <a:schemeClr val="tx1"/>
                </a:solidFill>
                <a:latin typeface="Times New Roman" pitchFamily="18" charset="0"/>
                <a:cs typeface="Times New Roman" pitchFamily="18" charset="0"/>
              </a:rPr>
              <a:t>the brain to send motor commands back to </a:t>
            </a:r>
            <a:r>
              <a:rPr lang="en-US" sz="3200" dirty="0" smtClean="0">
                <a:solidFill>
                  <a:schemeClr val="tx1"/>
                </a:solidFill>
                <a:latin typeface="Times New Roman" pitchFamily="18" charset="0"/>
                <a:cs typeface="Times New Roman" pitchFamily="18" charset="0"/>
              </a:rPr>
              <a:t>the muscles that </a:t>
            </a:r>
            <a:r>
              <a:rPr lang="en-US" sz="3200" dirty="0">
                <a:solidFill>
                  <a:schemeClr val="tx1"/>
                </a:solidFill>
                <a:latin typeface="Times New Roman" pitchFamily="18" charset="0"/>
                <a:cs typeface="Times New Roman" pitchFamily="18" charset="0"/>
              </a:rPr>
              <a:t>control muscle tone, posture, coordinated movement, </a:t>
            </a:r>
            <a:r>
              <a:rPr lang="en-US" sz="3200" dirty="0" smtClean="0">
                <a:solidFill>
                  <a:schemeClr val="tx1"/>
                </a:solidFill>
                <a:latin typeface="Times New Roman" pitchFamily="18" charset="0"/>
                <a:cs typeface="Times New Roman" pitchFamily="18" charset="0"/>
              </a:rPr>
              <a:t>and corrective </a:t>
            </a:r>
            <a:r>
              <a:rPr lang="en-US" sz="3200" dirty="0">
                <a:solidFill>
                  <a:schemeClr val="tx1"/>
                </a:solidFill>
                <a:latin typeface="Times New Roman" pitchFamily="18" charset="0"/>
                <a:cs typeface="Times New Roman" pitchFamily="18" charset="0"/>
              </a:rPr>
              <a:t>reflexes (for example, to keep one’s balance). </a:t>
            </a:r>
            <a:endParaRPr lang="ru-RU"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8577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728" y="836713"/>
            <a:ext cx="9148728" cy="2880320"/>
          </a:xfrm>
        </p:spPr>
        <p:txBody>
          <a:bodyPr/>
          <a:lstStyle/>
          <a:p>
            <a:r>
              <a:rPr lang="en-US" sz="3600" dirty="0" smtClean="0">
                <a:solidFill>
                  <a:schemeClr val="tx1"/>
                </a:solidFill>
                <a:latin typeface="Times New Roman" pitchFamily="18" charset="0"/>
                <a:cs typeface="Times New Roman" pitchFamily="18" charset="0"/>
              </a:rPr>
              <a:t>Spindles </a:t>
            </a:r>
            <a:r>
              <a:rPr lang="en-US" sz="3600" dirty="0">
                <a:solidFill>
                  <a:schemeClr val="tx1"/>
                </a:solidFill>
                <a:latin typeface="Times New Roman" pitchFamily="18" charset="0"/>
                <a:cs typeface="Times New Roman" pitchFamily="18" charset="0"/>
              </a:rPr>
              <a:t>are especially abundant in muscles that require </a:t>
            </a:r>
            <a:r>
              <a:rPr lang="en-US" sz="3600" i="1" dirty="0" smtClean="0">
                <a:solidFill>
                  <a:schemeClr val="tx1"/>
                </a:solidFill>
                <a:latin typeface="Times New Roman" pitchFamily="18" charset="0"/>
                <a:cs typeface="Times New Roman" pitchFamily="18" charset="0"/>
              </a:rPr>
              <a:t>fine control</a:t>
            </a:r>
            <a:r>
              <a:rPr lang="en-US" sz="3600" dirty="0">
                <a:solidFill>
                  <a:schemeClr val="tx1"/>
                </a:solidFill>
                <a:latin typeface="Times New Roman" pitchFamily="18" charset="0"/>
                <a:cs typeface="Times New Roman" pitchFamily="18" charset="0"/>
              </a:rPr>
              <a:t>. </a:t>
            </a:r>
            <a:endParaRPr lang="en-US" sz="3600" dirty="0" smtClean="0">
              <a:solidFill>
                <a:schemeClr val="tx1"/>
              </a:solidFill>
              <a:latin typeface="Times New Roman" pitchFamily="18" charset="0"/>
              <a:cs typeface="Times New Roman" pitchFamily="18" charset="0"/>
            </a:endParaRPr>
          </a:p>
          <a:p>
            <a:r>
              <a:rPr lang="en-US" sz="3600" dirty="0" smtClean="0">
                <a:solidFill>
                  <a:schemeClr val="tx1"/>
                </a:solidFill>
                <a:latin typeface="Times New Roman" pitchFamily="18" charset="0"/>
                <a:cs typeface="Times New Roman" pitchFamily="18" charset="0"/>
              </a:rPr>
              <a:t>Hand </a:t>
            </a:r>
            <a:r>
              <a:rPr lang="en-US" sz="3600" dirty="0">
                <a:solidFill>
                  <a:schemeClr val="tx1"/>
                </a:solidFill>
                <a:latin typeface="Times New Roman" pitchFamily="18" charset="0"/>
                <a:cs typeface="Times New Roman" pitchFamily="18" charset="0"/>
              </a:rPr>
              <a:t>and foot muscles </a:t>
            </a:r>
            <a:r>
              <a:rPr lang="en-US" sz="3600" i="1" dirty="0">
                <a:solidFill>
                  <a:schemeClr val="tx1"/>
                </a:solidFill>
                <a:latin typeface="Times New Roman" pitchFamily="18" charset="0"/>
                <a:cs typeface="Times New Roman" pitchFamily="18" charset="0"/>
              </a:rPr>
              <a:t>have 100 or more </a:t>
            </a:r>
            <a:r>
              <a:rPr lang="en-US" sz="3600" i="1" dirty="0" smtClean="0">
                <a:solidFill>
                  <a:schemeClr val="tx1"/>
                </a:solidFill>
                <a:latin typeface="Times New Roman" pitchFamily="18" charset="0"/>
                <a:cs typeface="Times New Roman" pitchFamily="18" charset="0"/>
              </a:rPr>
              <a:t>spindles per </a:t>
            </a:r>
            <a:r>
              <a:rPr lang="en-US" sz="3600" i="1" dirty="0">
                <a:solidFill>
                  <a:schemeClr val="tx1"/>
                </a:solidFill>
                <a:latin typeface="Times New Roman" pitchFamily="18" charset="0"/>
                <a:cs typeface="Times New Roman" pitchFamily="18" charset="0"/>
              </a:rPr>
              <a:t>gram of </a:t>
            </a:r>
            <a:r>
              <a:rPr lang="en-US" sz="3600" i="1" dirty="0" smtClean="0">
                <a:solidFill>
                  <a:schemeClr val="tx1"/>
                </a:solidFill>
                <a:latin typeface="Times New Roman" pitchFamily="18" charset="0"/>
                <a:cs typeface="Times New Roman" pitchFamily="18" charset="0"/>
              </a:rPr>
              <a:t>muscle</a:t>
            </a:r>
            <a:r>
              <a:rPr lang="en-US" sz="3600" dirty="0" smtClean="0">
                <a:solidFill>
                  <a:schemeClr val="tx1"/>
                </a:solidFill>
                <a:latin typeface="Times New Roman" pitchFamily="18" charset="0"/>
                <a:cs typeface="Times New Roman" pitchFamily="18" charset="0"/>
              </a:rPr>
              <a:t>, whereas there are relatively few in large muscles with coarse movements</a:t>
            </a:r>
            <a:r>
              <a:rPr lang="en-US" sz="3600" dirty="0">
                <a:solidFill>
                  <a:schemeClr val="tx1"/>
                </a:solidFill>
                <a:latin typeface="Times New Roman" pitchFamily="18" charset="0"/>
                <a:cs typeface="Times New Roman" pitchFamily="18" charset="0"/>
              </a:rPr>
              <a:t>, and none at all in the middle-ear muscles.</a:t>
            </a:r>
            <a:endParaRPr lang="ru-RU" sz="3600"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14</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3900873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20688"/>
            <a:ext cx="9144000" cy="5509200"/>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242021"/>
                </a:solidFill>
                <a:latin typeface="Times New Roman" panose="02020603050405020304" pitchFamily="18" charset="0"/>
                <a:cs typeface="Times New Roman" panose="02020603050405020304" pitchFamily="18" charset="0"/>
              </a:rPr>
              <a:t>A muscle spindle is a bundle of usually seven or eight </a:t>
            </a:r>
            <a:r>
              <a:rPr lang="en-US" sz="3200" dirty="0" smtClean="0">
                <a:solidFill>
                  <a:srgbClr val="242021"/>
                </a:solidFill>
                <a:latin typeface="Times New Roman" panose="02020603050405020304" pitchFamily="18" charset="0"/>
                <a:cs typeface="Times New Roman" panose="02020603050405020304" pitchFamily="18" charset="0"/>
              </a:rPr>
              <a:t>small, modified </a:t>
            </a:r>
            <a:r>
              <a:rPr lang="en-US" sz="3200" dirty="0">
                <a:solidFill>
                  <a:srgbClr val="242021"/>
                </a:solidFill>
                <a:latin typeface="Times New Roman" panose="02020603050405020304" pitchFamily="18" charset="0"/>
                <a:cs typeface="Times New Roman" panose="02020603050405020304" pitchFamily="18" charset="0"/>
              </a:rPr>
              <a:t>muscle fibers enclosed in an elongated fibrous </a:t>
            </a:r>
            <a:r>
              <a:rPr lang="en-US" sz="3200" dirty="0" smtClean="0">
                <a:solidFill>
                  <a:srgbClr val="242021"/>
                </a:solidFill>
                <a:latin typeface="Times New Roman" panose="02020603050405020304" pitchFamily="18" charset="0"/>
                <a:cs typeface="Times New Roman" panose="02020603050405020304" pitchFamily="18" charset="0"/>
              </a:rPr>
              <a:t>capsule about </a:t>
            </a:r>
            <a:r>
              <a:rPr lang="en-US" sz="3200" dirty="0">
                <a:solidFill>
                  <a:srgbClr val="242021"/>
                </a:solidFill>
                <a:latin typeface="Times New Roman" panose="02020603050405020304" pitchFamily="18" charset="0"/>
                <a:cs typeface="Times New Roman" panose="02020603050405020304" pitchFamily="18" charset="0"/>
              </a:rPr>
              <a:t>5 to 10 mm long (fig. 13.21). </a:t>
            </a:r>
            <a:endParaRPr lang="en-US" sz="3200" dirty="0" smtClean="0">
              <a:solidFill>
                <a:srgbClr val="24202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smtClean="0">
                <a:solidFill>
                  <a:srgbClr val="242021"/>
                </a:solidFill>
                <a:latin typeface="Times New Roman" panose="02020603050405020304" pitchFamily="18" charset="0"/>
                <a:cs typeface="Times New Roman" panose="02020603050405020304" pitchFamily="18" charset="0"/>
              </a:rPr>
              <a:t>Spindles </a:t>
            </a:r>
            <a:r>
              <a:rPr lang="en-US" sz="3200" dirty="0">
                <a:solidFill>
                  <a:srgbClr val="242021"/>
                </a:solidFill>
                <a:latin typeface="Times New Roman" panose="02020603050405020304" pitchFamily="18" charset="0"/>
                <a:cs typeface="Times New Roman" panose="02020603050405020304" pitchFamily="18" charset="0"/>
              </a:rPr>
              <a:t>are especially concentrated at the ends of a muscle, near its tendons. </a:t>
            </a:r>
            <a:endParaRPr lang="en-US" sz="3200" dirty="0" smtClean="0">
              <a:solidFill>
                <a:srgbClr val="24202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smtClean="0">
                <a:solidFill>
                  <a:srgbClr val="242021"/>
                </a:solidFill>
                <a:latin typeface="Times New Roman" panose="02020603050405020304" pitchFamily="18" charset="0"/>
                <a:cs typeface="Times New Roman" panose="02020603050405020304" pitchFamily="18" charset="0"/>
              </a:rPr>
              <a:t>The modified muscle </a:t>
            </a:r>
            <a:r>
              <a:rPr lang="en-US" sz="3200" dirty="0">
                <a:solidFill>
                  <a:srgbClr val="242021"/>
                </a:solidFill>
                <a:latin typeface="Times New Roman" panose="02020603050405020304" pitchFamily="18" charset="0"/>
                <a:cs typeface="Times New Roman" panose="02020603050405020304" pitchFamily="18" charset="0"/>
              </a:rPr>
              <a:t>fibers within the spindle are called </a:t>
            </a:r>
            <a:r>
              <a:rPr lang="en-US" sz="3200" b="1" dirty="0" smtClean="0">
                <a:solidFill>
                  <a:srgbClr val="FF0000"/>
                </a:solidFill>
                <a:latin typeface="Times New Roman" panose="02020603050405020304" pitchFamily="18" charset="0"/>
                <a:cs typeface="Times New Roman" panose="02020603050405020304" pitchFamily="18" charset="0"/>
              </a:rPr>
              <a:t>intrafusal</a:t>
            </a:r>
            <a:r>
              <a:rPr lang="en-US" sz="3200" b="1" baseline="30000" dirty="0" smtClean="0">
                <a:solidFill>
                  <a:srgbClr val="FF0000"/>
                </a:solidFill>
                <a:latin typeface="Times New Roman" panose="02020603050405020304" pitchFamily="18" charset="0"/>
                <a:cs typeface="Times New Roman" panose="02020603050405020304" pitchFamily="18" charset="0"/>
              </a:rPr>
              <a:t>26</a:t>
            </a:r>
            <a:r>
              <a:rPr lang="en-US" dirty="0" smtClean="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fibers</a:t>
            </a:r>
            <a:r>
              <a:rPr lang="en-US" sz="3200" b="1" dirty="0" smtClean="0">
                <a:solidFill>
                  <a:srgbClr val="242021"/>
                </a:solidFill>
                <a:latin typeface="Times New Roman" panose="02020603050405020304" pitchFamily="18" charset="0"/>
                <a:cs typeface="Times New Roman" panose="02020603050405020304" pitchFamily="18" charset="0"/>
              </a:rPr>
              <a:t>, </a:t>
            </a:r>
            <a:r>
              <a:rPr lang="en-US" sz="3200" dirty="0" smtClean="0">
                <a:solidFill>
                  <a:srgbClr val="242021"/>
                </a:solidFill>
                <a:latin typeface="Times New Roman" panose="02020603050405020304" pitchFamily="18" charset="0"/>
                <a:cs typeface="Times New Roman" panose="02020603050405020304" pitchFamily="18" charset="0"/>
              </a:rPr>
              <a:t>whereas </a:t>
            </a:r>
            <a:r>
              <a:rPr lang="en-US" sz="3200" dirty="0">
                <a:solidFill>
                  <a:srgbClr val="242021"/>
                </a:solidFill>
                <a:latin typeface="Times New Roman" panose="02020603050405020304" pitchFamily="18" charset="0"/>
                <a:cs typeface="Times New Roman" panose="02020603050405020304" pitchFamily="18" charset="0"/>
              </a:rPr>
              <a:t>those that make up the rest of the muscle and do its </a:t>
            </a:r>
            <a:r>
              <a:rPr lang="en-US" sz="3200" dirty="0" smtClean="0">
                <a:solidFill>
                  <a:srgbClr val="242021"/>
                </a:solidFill>
                <a:latin typeface="Times New Roman" panose="02020603050405020304" pitchFamily="18" charset="0"/>
                <a:cs typeface="Times New Roman" panose="02020603050405020304" pitchFamily="18" charset="0"/>
              </a:rPr>
              <a:t>work are </a:t>
            </a:r>
            <a:r>
              <a:rPr lang="en-US" sz="3200" dirty="0">
                <a:solidFill>
                  <a:srgbClr val="242021"/>
                </a:solidFill>
                <a:latin typeface="Times New Roman" panose="02020603050405020304" pitchFamily="18" charset="0"/>
                <a:cs typeface="Times New Roman" panose="02020603050405020304" pitchFamily="18" charset="0"/>
              </a:rPr>
              <a:t>called </a:t>
            </a:r>
            <a:r>
              <a:rPr lang="en-US" sz="3200" b="1" dirty="0" err="1">
                <a:solidFill>
                  <a:srgbClr val="FF0000"/>
                </a:solidFill>
                <a:latin typeface="Times New Roman" panose="02020603050405020304" pitchFamily="18" charset="0"/>
                <a:cs typeface="Times New Roman" panose="02020603050405020304" pitchFamily="18" charset="0"/>
              </a:rPr>
              <a:t>extrafusal</a:t>
            </a:r>
            <a:r>
              <a:rPr lang="en-US" sz="3200" b="1" dirty="0">
                <a:solidFill>
                  <a:srgbClr val="FF0000"/>
                </a:solidFill>
                <a:latin typeface="Times New Roman" panose="02020603050405020304" pitchFamily="18" charset="0"/>
                <a:cs typeface="Times New Roman" panose="02020603050405020304" pitchFamily="18" charset="0"/>
              </a:rPr>
              <a:t> fibers</a:t>
            </a:r>
            <a:r>
              <a:rPr lang="en-US" sz="3200" b="1" dirty="0">
                <a:solidFill>
                  <a:srgbClr val="242021"/>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012160" y="6129888"/>
            <a:ext cx="3960440" cy="1200329"/>
          </a:xfrm>
          <a:prstGeom prst="rect">
            <a:avLst/>
          </a:prstGeom>
        </p:spPr>
        <p:txBody>
          <a:bodyPr wrap="square">
            <a:spAutoFit/>
          </a:bodyPr>
          <a:lstStyle/>
          <a:p>
            <a:r>
              <a:rPr lang="en-US" sz="1600" i="1" baseline="30000" dirty="0" smtClean="0">
                <a:solidFill>
                  <a:srgbClr val="242021"/>
                </a:solidFill>
                <a:latin typeface="STIXMathJax_Main-Italic"/>
              </a:rPr>
              <a:t>26</a:t>
            </a:r>
            <a:r>
              <a:rPr lang="en-US" sz="1600" i="1" dirty="0" smtClean="0">
                <a:solidFill>
                  <a:srgbClr val="242021"/>
                </a:solidFill>
                <a:latin typeface="STIXMathJax_Main-Italic"/>
              </a:rPr>
              <a:t>intra </a:t>
            </a:r>
            <a:r>
              <a:rPr lang="en-US" sz="1600" dirty="0">
                <a:solidFill>
                  <a:srgbClr val="242021"/>
                </a:solidFill>
                <a:latin typeface="STIXMathJax_Main-Regular"/>
              </a:rPr>
              <a:t>= within; </a:t>
            </a:r>
            <a:r>
              <a:rPr lang="en-US" sz="1600" i="1" dirty="0" err="1">
                <a:solidFill>
                  <a:srgbClr val="242021"/>
                </a:solidFill>
                <a:latin typeface="STIXMathJax_Main-Italic"/>
              </a:rPr>
              <a:t>fus</a:t>
            </a:r>
            <a:r>
              <a:rPr lang="en-US" sz="1600" i="1" dirty="0">
                <a:solidFill>
                  <a:srgbClr val="242021"/>
                </a:solidFill>
                <a:latin typeface="STIXMathJax_Main-Italic"/>
              </a:rPr>
              <a:t> </a:t>
            </a:r>
            <a:r>
              <a:rPr lang="en-US" sz="1600" dirty="0">
                <a:solidFill>
                  <a:srgbClr val="242021"/>
                </a:solidFill>
                <a:latin typeface="STIXMathJax_Main-Regular"/>
              </a:rPr>
              <a:t>= spindle</a:t>
            </a:r>
            <a:r>
              <a:rPr lang="en-US" sz="3600" dirty="0"/>
              <a:t> </a:t>
            </a:r>
            <a:br>
              <a:rPr lang="en-US" sz="3600" dirty="0"/>
            </a:br>
            <a:endParaRPr lang="ru-RU" sz="3600" dirty="0"/>
          </a:p>
        </p:txBody>
      </p:sp>
    </p:spTree>
    <p:extLst>
      <p:ext uri="{BB962C8B-B14F-4D97-AF65-F5344CB8AC3E}">
        <p14:creationId xmlns:p14="http://schemas.microsoft.com/office/powerpoint/2010/main" val="1944034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66071" y="-8175"/>
            <a:ext cx="7875906" cy="6866175"/>
          </a:xfrm>
          <a:prstGeom prst="rect">
            <a:avLst/>
          </a:prstGeom>
        </p:spPr>
      </p:pic>
      <p:sp>
        <p:nvSpPr>
          <p:cNvPr id="6" name="Прямоугольник 5"/>
          <p:cNvSpPr/>
          <p:nvPr/>
        </p:nvSpPr>
        <p:spPr>
          <a:xfrm>
            <a:off x="0" y="188640"/>
            <a:ext cx="4572000" cy="1077218"/>
          </a:xfrm>
          <a:prstGeom prst="rect">
            <a:avLst/>
          </a:prstGeom>
        </p:spPr>
        <p:txBody>
          <a:bodyPr>
            <a:spAutoFit/>
          </a:bodyPr>
          <a:lstStyle/>
          <a:p>
            <a:pPr algn="ctr"/>
            <a:r>
              <a:rPr lang="en-US" sz="2400" dirty="0">
                <a:solidFill>
                  <a:srgbClr val="C4231F"/>
                </a:solidFill>
                <a:latin typeface="Times New Roman" panose="02020603050405020304" pitchFamily="18" charset="0"/>
                <a:cs typeface="Times New Roman" panose="02020603050405020304" pitchFamily="18" charset="0"/>
              </a:rPr>
              <a:t>FIGURE 13.21 </a:t>
            </a:r>
            <a:r>
              <a:rPr lang="en-US" sz="2000" dirty="0">
                <a:solidFill>
                  <a:srgbClr val="242021"/>
                </a:solidFill>
                <a:latin typeface="Times New Roman" panose="02020603050405020304" pitchFamily="18" charset="0"/>
                <a:cs typeface="Times New Roman" panose="02020603050405020304" pitchFamily="18" charset="0"/>
              </a:rPr>
              <a:t>A Muscle Spindle and Its Innervation.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663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5054" y="588663"/>
            <a:ext cx="9148728" cy="5988599"/>
          </a:xfrm>
        </p:spPr>
        <p:txBody>
          <a:bodyPr/>
          <a:lstStyle/>
          <a:p>
            <a:r>
              <a:rPr lang="en-US" sz="3200" dirty="0">
                <a:solidFill>
                  <a:schemeClr val="tx1"/>
                </a:solidFill>
                <a:latin typeface="Times New Roman" pitchFamily="18" charset="0"/>
                <a:cs typeface="Times New Roman" pitchFamily="18" charset="0"/>
              </a:rPr>
              <a:t>Each end of an </a:t>
            </a:r>
            <a:r>
              <a:rPr lang="en-US" sz="3200" dirty="0" err="1">
                <a:solidFill>
                  <a:schemeClr val="tx1"/>
                </a:solidFill>
                <a:latin typeface="Times New Roman" pitchFamily="18" charset="0"/>
                <a:cs typeface="Times New Roman" pitchFamily="18" charset="0"/>
              </a:rPr>
              <a:t>intrafusal</a:t>
            </a:r>
            <a:r>
              <a:rPr lang="en-US" sz="3200" dirty="0">
                <a:solidFill>
                  <a:schemeClr val="tx1"/>
                </a:solidFill>
                <a:latin typeface="Times New Roman" pitchFamily="18" charset="0"/>
                <a:cs typeface="Times New Roman" pitchFamily="18" charset="0"/>
              </a:rPr>
              <a:t> fiber has a few sarcomeres. </a:t>
            </a:r>
            <a:r>
              <a:rPr lang="en-US" sz="3200" dirty="0" smtClean="0">
                <a:solidFill>
                  <a:schemeClr val="tx1"/>
                </a:solidFill>
                <a:latin typeface="Times New Roman" pitchFamily="18" charset="0"/>
                <a:cs typeface="Times New Roman" pitchFamily="18" charset="0"/>
              </a:rPr>
              <a:t>A </a:t>
            </a:r>
            <a:r>
              <a:rPr lang="en-US" sz="3200" b="1" dirty="0" smtClean="0">
                <a:solidFill>
                  <a:srgbClr val="FF0000"/>
                </a:solidFill>
                <a:latin typeface="Times New Roman" pitchFamily="18" charset="0"/>
                <a:cs typeface="Times New Roman" pitchFamily="18" charset="0"/>
              </a:rPr>
              <a:t>gamma </a:t>
            </a:r>
            <a:r>
              <a:rPr lang="en-US" sz="3200" b="1" dirty="0">
                <a:solidFill>
                  <a:srgbClr val="FF0000"/>
                </a:solidFill>
                <a:latin typeface="Times New Roman" pitchFamily="18" charset="0"/>
                <a:cs typeface="Times New Roman" pitchFamily="18" charset="0"/>
              </a:rPr>
              <a:t>motor neuron </a:t>
            </a:r>
            <a:r>
              <a:rPr lang="en-US" sz="3200" dirty="0">
                <a:solidFill>
                  <a:schemeClr val="tx1"/>
                </a:solidFill>
                <a:latin typeface="Times New Roman" pitchFamily="18" charset="0"/>
                <a:cs typeface="Times New Roman" pitchFamily="18" charset="0"/>
              </a:rPr>
              <a:t>of the spinal cord </a:t>
            </a:r>
            <a:r>
              <a:rPr lang="en-US" sz="3200" u="sng" dirty="0">
                <a:solidFill>
                  <a:schemeClr val="tx1"/>
                </a:solidFill>
                <a:latin typeface="Times New Roman" pitchFamily="18" charset="0"/>
                <a:cs typeface="Times New Roman" pitchFamily="18" charset="0"/>
              </a:rPr>
              <a:t>innervates</a:t>
            </a:r>
            <a:r>
              <a:rPr lang="en-US" sz="3200" dirty="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each end and </a:t>
            </a:r>
            <a:r>
              <a:rPr lang="en-US" sz="3200" u="sng" dirty="0">
                <a:solidFill>
                  <a:schemeClr val="tx1"/>
                </a:solidFill>
                <a:latin typeface="Times New Roman" pitchFamily="18" charset="0"/>
                <a:cs typeface="Times New Roman" pitchFamily="18" charset="0"/>
              </a:rPr>
              <a:t>stimulates</a:t>
            </a:r>
            <a:r>
              <a:rPr lang="en-US" sz="3200" dirty="0">
                <a:solidFill>
                  <a:schemeClr val="tx1"/>
                </a:solidFill>
                <a:latin typeface="Times New Roman" pitchFamily="18" charset="0"/>
                <a:cs typeface="Times New Roman" pitchFamily="18" charset="0"/>
              </a:rPr>
              <a:t> its contraction. This maintains </a:t>
            </a:r>
            <a:r>
              <a:rPr lang="en-US" sz="3200" b="1" i="1" dirty="0">
                <a:solidFill>
                  <a:schemeClr val="tx1"/>
                </a:solidFill>
                <a:latin typeface="Times New Roman" pitchFamily="18" charset="0"/>
                <a:cs typeface="Times New Roman" pitchFamily="18" charset="0"/>
              </a:rPr>
              <a:t>tension</a:t>
            </a:r>
            <a:r>
              <a:rPr lang="en-US" sz="3200" dirty="0">
                <a:solidFill>
                  <a:schemeClr val="tx1"/>
                </a:solidFill>
                <a:latin typeface="Times New Roman" pitchFamily="18" charset="0"/>
                <a:cs typeface="Times New Roman" pitchFamily="18" charset="0"/>
              </a:rPr>
              <a:t> and </a:t>
            </a:r>
            <a:r>
              <a:rPr lang="en-US" sz="3200" b="1" i="1" dirty="0">
                <a:solidFill>
                  <a:schemeClr val="tx1"/>
                </a:solidFill>
                <a:latin typeface="Times New Roman" pitchFamily="18" charset="0"/>
                <a:cs typeface="Times New Roman" pitchFamily="18" charset="0"/>
              </a:rPr>
              <a:t>sensitivity</a:t>
            </a:r>
            <a:r>
              <a:rPr lang="en-US" sz="3200" dirty="0">
                <a:solidFill>
                  <a:schemeClr val="tx1"/>
                </a:solidFill>
                <a:latin typeface="Times New Roman" pitchFamily="18" charset="0"/>
                <a:cs typeface="Times New Roman" pitchFamily="18" charset="0"/>
              </a:rPr>
              <a:t> of the </a:t>
            </a:r>
            <a:r>
              <a:rPr lang="en-US" sz="3200" dirty="0" err="1">
                <a:solidFill>
                  <a:schemeClr val="tx1"/>
                </a:solidFill>
                <a:latin typeface="Times New Roman" pitchFamily="18" charset="0"/>
                <a:cs typeface="Times New Roman" pitchFamily="18" charset="0"/>
              </a:rPr>
              <a:t>intrafusal</a:t>
            </a:r>
            <a:r>
              <a:rPr lang="en-US" sz="3200" dirty="0">
                <a:solidFill>
                  <a:schemeClr val="tx1"/>
                </a:solidFill>
                <a:latin typeface="Times New Roman" pitchFamily="18" charset="0"/>
                <a:cs typeface="Times New Roman" pitchFamily="18" charset="0"/>
              </a:rPr>
              <a:t> fiber, </a:t>
            </a:r>
            <a:r>
              <a:rPr lang="en-US" sz="3200" b="1" i="1" dirty="0">
                <a:solidFill>
                  <a:schemeClr val="tx1"/>
                </a:solidFill>
                <a:latin typeface="Times New Roman" pitchFamily="18" charset="0"/>
                <a:cs typeface="Times New Roman" pitchFamily="18" charset="0"/>
              </a:rPr>
              <a:t>preventing</a:t>
            </a:r>
            <a:r>
              <a:rPr lang="en-US" sz="3200" dirty="0">
                <a:solidFill>
                  <a:schemeClr val="tx1"/>
                </a:solidFill>
                <a:latin typeface="Times New Roman" pitchFamily="18" charset="0"/>
                <a:cs typeface="Times New Roman" pitchFamily="18" charset="0"/>
              </a:rPr>
              <a:t> it </a:t>
            </a:r>
            <a:r>
              <a:rPr lang="en-US" sz="3200" dirty="0" smtClean="0">
                <a:solidFill>
                  <a:schemeClr val="tx1"/>
                </a:solidFill>
                <a:latin typeface="Times New Roman" pitchFamily="18" charset="0"/>
                <a:cs typeface="Times New Roman" pitchFamily="18" charset="0"/>
              </a:rPr>
              <a:t>from going </a:t>
            </a:r>
            <a:r>
              <a:rPr lang="en-US" sz="3200" dirty="0">
                <a:solidFill>
                  <a:schemeClr val="tx1"/>
                </a:solidFill>
                <a:latin typeface="Times New Roman" pitchFamily="18" charset="0"/>
                <a:cs typeface="Times New Roman" pitchFamily="18" charset="0"/>
              </a:rPr>
              <a:t>slack like </a:t>
            </a:r>
            <a:r>
              <a:rPr lang="en-US" sz="3200" dirty="0" smtClean="0">
                <a:solidFill>
                  <a:schemeClr val="tx1"/>
                </a:solidFill>
                <a:latin typeface="Times New Roman" pitchFamily="18" charset="0"/>
                <a:cs typeface="Times New Roman" pitchFamily="18" charset="0"/>
              </a:rPr>
              <a:t>an </a:t>
            </a:r>
            <a:r>
              <a:rPr lang="en-US" sz="3200" dirty="0" err="1" smtClean="0">
                <a:solidFill>
                  <a:schemeClr val="tx1"/>
                </a:solidFill>
                <a:latin typeface="Times New Roman" pitchFamily="18" charset="0"/>
                <a:cs typeface="Times New Roman" pitchFamily="18" charset="0"/>
              </a:rPr>
              <a:t>unstretched</a:t>
            </a:r>
            <a:r>
              <a:rPr lang="en-US" sz="3200" dirty="0" smtClean="0">
                <a:solidFill>
                  <a:schemeClr val="tx1"/>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rubber band when a muscle shortens. </a:t>
            </a:r>
            <a:endParaRPr lang="ru-RU" sz="3200"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17</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2924149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5054" y="588663"/>
            <a:ext cx="9148728" cy="5988599"/>
          </a:xfrm>
        </p:spPr>
        <p:txBody>
          <a:bodyPr/>
          <a:lstStyle/>
          <a:p>
            <a:r>
              <a:rPr lang="en-US" sz="3200" dirty="0">
                <a:solidFill>
                  <a:schemeClr val="tx1"/>
                </a:solidFill>
                <a:latin typeface="Times New Roman" pitchFamily="18" charset="0"/>
                <a:cs typeface="Times New Roman" pitchFamily="18" charset="0"/>
              </a:rPr>
              <a:t>Spinal </a:t>
            </a:r>
            <a:r>
              <a:rPr lang="en-US" sz="3200" dirty="0" err="1" smtClean="0">
                <a:solidFill>
                  <a:schemeClr val="tx1"/>
                </a:solidFill>
                <a:latin typeface="Times New Roman" pitchFamily="18" charset="0"/>
                <a:cs typeface="Times New Roman" pitchFamily="18" charset="0"/>
              </a:rPr>
              <a:t>motorneurons</a:t>
            </a:r>
            <a:r>
              <a:rPr lang="en-US" sz="3200" dirty="0" smtClean="0">
                <a:solidFill>
                  <a:schemeClr val="tx1"/>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that supply the </a:t>
            </a:r>
            <a:r>
              <a:rPr lang="en-US" sz="3200" dirty="0" err="1">
                <a:solidFill>
                  <a:schemeClr val="tx1"/>
                </a:solidFill>
                <a:latin typeface="Times New Roman" pitchFamily="18" charset="0"/>
                <a:cs typeface="Times New Roman" pitchFamily="18" charset="0"/>
              </a:rPr>
              <a:t>extrafusal</a:t>
            </a:r>
            <a:r>
              <a:rPr lang="en-US" sz="3200" dirty="0">
                <a:solidFill>
                  <a:schemeClr val="tx1"/>
                </a:solidFill>
                <a:latin typeface="Times New Roman" pitchFamily="18" charset="0"/>
                <a:cs typeface="Times New Roman" pitchFamily="18" charset="0"/>
              </a:rPr>
              <a:t> muscle fibers are called </a:t>
            </a:r>
            <a:r>
              <a:rPr lang="en-US" sz="3200" b="1" dirty="0" smtClean="0">
                <a:solidFill>
                  <a:srgbClr val="FF0000"/>
                </a:solidFill>
                <a:latin typeface="Times New Roman" pitchFamily="18" charset="0"/>
                <a:cs typeface="Times New Roman" pitchFamily="18" charset="0"/>
              </a:rPr>
              <a:t>alpha motor </a:t>
            </a:r>
            <a:r>
              <a:rPr lang="en-US" sz="3200" b="1" dirty="0">
                <a:solidFill>
                  <a:srgbClr val="FF0000"/>
                </a:solidFill>
                <a:latin typeface="Times New Roman" pitchFamily="18" charset="0"/>
                <a:cs typeface="Times New Roman" pitchFamily="18" charset="0"/>
              </a:rPr>
              <a:t>neurons</a:t>
            </a:r>
            <a:r>
              <a:rPr lang="en-US" sz="3200" dirty="0">
                <a:solidFill>
                  <a:schemeClr val="tx1"/>
                </a:solidFill>
                <a:latin typeface="Times New Roman" pitchFamily="18" charset="0"/>
                <a:cs typeface="Times New Roman" pitchFamily="18" charset="0"/>
              </a:rPr>
              <a:t>. Up to now, we have studied only that type </a:t>
            </a:r>
            <a:r>
              <a:rPr lang="en-US" sz="3200" dirty="0" smtClean="0">
                <a:solidFill>
                  <a:schemeClr val="tx1"/>
                </a:solidFill>
                <a:latin typeface="Times New Roman" pitchFamily="18" charset="0"/>
                <a:cs typeface="Times New Roman" pitchFamily="18" charset="0"/>
              </a:rPr>
              <a:t>and the </a:t>
            </a:r>
            <a:r>
              <a:rPr lang="en-US" sz="3200" dirty="0">
                <a:solidFill>
                  <a:schemeClr val="tx1"/>
                </a:solidFill>
                <a:latin typeface="Times New Roman" pitchFamily="18" charset="0"/>
                <a:cs typeface="Times New Roman" pitchFamily="18" charset="0"/>
              </a:rPr>
              <a:t>neuromuscular junctions they form with muscle, but </a:t>
            </a:r>
            <a:r>
              <a:rPr lang="en-US" sz="3200" dirty="0" smtClean="0">
                <a:solidFill>
                  <a:schemeClr val="tx1"/>
                </a:solidFill>
                <a:latin typeface="Times New Roman" pitchFamily="18" charset="0"/>
                <a:cs typeface="Times New Roman" pitchFamily="18" charset="0"/>
              </a:rPr>
              <a:t>nearly one-third </a:t>
            </a:r>
            <a:r>
              <a:rPr lang="en-US" sz="3200" dirty="0">
                <a:solidFill>
                  <a:schemeClr val="tx1"/>
                </a:solidFill>
                <a:latin typeface="Times New Roman" pitchFamily="18" charset="0"/>
                <a:cs typeface="Times New Roman" pitchFamily="18" charset="0"/>
              </a:rPr>
              <a:t>of all spinal motor neurons are the gamma </a:t>
            </a:r>
            <a:r>
              <a:rPr lang="en-US" sz="3200" dirty="0" smtClean="0">
                <a:solidFill>
                  <a:schemeClr val="tx1"/>
                </a:solidFill>
                <a:latin typeface="Times New Roman" pitchFamily="18" charset="0"/>
                <a:cs typeface="Times New Roman" pitchFamily="18" charset="0"/>
              </a:rPr>
              <a:t>type — evidence </a:t>
            </a:r>
            <a:r>
              <a:rPr lang="en-US" sz="3200" dirty="0">
                <a:solidFill>
                  <a:schemeClr val="tx1"/>
                </a:solidFill>
                <a:latin typeface="Times New Roman" pitchFamily="18" charset="0"/>
                <a:cs typeface="Times New Roman" pitchFamily="18" charset="0"/>
              </a:rPr>
              <a:t>of the great importance of muscle spindles.</a:t>
            </a:r>
            <a:endParaRPr lang="ru-RU" sz="3200"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18</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3567466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5054" y="588663"/>
            <a:ext cx="9148728" cy="5988599"/>
          </a:xfrm>
        </p:spPr>
        <p:txBody>
          <a:bodyPr/>
          <a:lstStyle/>
          <a:p>
            <a:r>
              <a:rPr lang="en-US" sz="3200" dirty="0">
                <a:solidFill>
                  <a:schemeClr val="tx1"/>
                </a:solidFill>
                <a:latin typeface="Times New Roman" pitchFamily="18" charset="0"/>
                <a:cs typeface="Times New Roman" pitchFamily="18" charset="0"/>
              </a:rPr>
              <a:t>The long </a:t>
            </a:r>
            <a:r>
              <a:rPr lang="en-US" sz="3200" dirty="0" err="1">
                <a:solidFill>
                  <a:schemeClr val="tx1"/>
                </a:solidFill>
                <a:latin typeface="Times New Roman" pitchFamily="18" charset="0"/>
                <a:cs typeface="Times New Roman" pitchFamily="18" charset="0"/>
              </a:rPr>
              <a:t>midportion</a:t>
            </a:r>
            <a:r>
              <a:rPr lang="en-US" sz="3200" dirty="0">
                <a:solidFill>
                  <a:schemeClr val="tx1"/>
                </a:solidFill>
                <a:latin typeface="Times New Roman" pitchFamily="18" charset="0"/>
                <a:cs typeface="Times New Roman" pitchFamily="18" charset="0"/>
              </a:rPr>
              <a:t> of an </a:t>
            </a:r>
            <a:r>
              <a:rPr lang="en-US" sz="3200" dirty="0" err="1">
                <a:solidFill>
                  <a:schemeClr val="tx1"/>
                </a:solidFill>
                <a:latin typeface="Times New Roman" pitchFamily="18" charset="0"/>
                <a:cs typeface="Times New Roman" pitchFamily="18" charset="0"/>
              </a:rPr>
              <a:t>intrafusal</a:t>
            </a:r>
            <a:r>
              <a:rPr lang="en-US" sz="3200" dirty="0">
                <a:solidFill>
                  <a:schemeClr val="tx1"/>
                </a:solidFill>
                <a:latin typeface="Times New Roman" pitchFamily="18" charset="0"/>
                <a:cs typeface="Times New Roman" pitchFamily="18" charset="0"/>
              </a:rPr>
              <a:t> fiber lacks </a:t>
            </a:r>
            <a:r>
              <a:rPr lang="en-US" sz="3200" dirty="0" smtClean="0">
                <a:solidFill>
                  <a:schemeClr val="tx1"/>
                </a:solidFill>
                <a:latin typeface="Times New Roman" pitchFamily="18" charset="0"/>
                <a:cs typeface="Times New Roman" pitchFamily="18" charset="0"/>
              </a:rPr>
              <a:t>sarcomeres and </a:t>
            </a:r>
            <a:r>
              <a:rPr lang="en-US" sz="3200" dirty="0">
                <a:solidFill>
                  <a:schemeClr val="tx1"/>
                </a:solidFill>
                <a:latin typeface="Times New Roman" pitchFamily="18" charset="0"/>
                <a:cs typeface="Times New Roman" pitchFamily="18" charset="0"/>
              </a:rPr>
              <a:t>cannot contract, but is supplied by </a:t>
            </a:r>
            <a:r>
              <a:rPr lang="en-US" sz="3200" b="1" dirty="0">
                <a:solidFill>
                  <a:schemeClr val="tx1"/>
                </a:solidFill>
                <a:latin typeface="Times New Roman" pitchFamily="18" charset="0"/>
                <a:cs typeface="Times New Roman" pitchFamily="18" charset="0"/>
              </a:rPr>
              <a:t>two types of sensory </a:t>
            </a:r>
            <a:r>
              <a:rPr lang="en-US" sz="3200" b="1" dirty="0" smtClean="0">
                <a:solidFill>
                  <a:schemeClr val="tx1"/>
                </a:solidFill>
                <a:latin typeface="Times New Roman" pitchFamily="18" charset="0"/>
                <a:cs typeface="Times New Roman" pitchFamily="18" charset="0"/>
              </a:rPr>
              <a:t>nerve fibers</a:t>
            </a:r>
            <a:r>
              <a:rPr lang="en-US" sz="3200" dirty="0">
                <a:solidFill>
                  <a:schemeClr val="tx1"/>
                </a:solidFill>
                <a:latin typeface="Times New Roman" pitchFamily="18" charset="0"/>
                <a:cs typeface="Times New Roman" pitchFamily="18" charset="0"/>
              </a:rPr>
              <a:t>: </a:t>
            </a:r>
            <a:r>
              <a:rPr lang="en-US" sz="3200" i="1" dirty="0">
                <a:solidFill>
                  <a:srgbClr val="FF0000"/>
                </a:solidFill>
                <a:latin typeface="Times New Roman" pitchFamily="18" charset="0"/>
                <a:cs typeface="Times New Roman" pitchFamily="18" charset="0"/>
              </a:rPr>
              <a:t>primary afferent fibers</a:t>
            </a:r>
            <a:r>
              <a:rPr lang="en-US" sz="3200" dirty="0">
                <a:solidFill>
                  <a:schemeClr val="tx1"/>
                </a:solidFill>
                <a:latin typeface="Times New Roman" pitchFamily="18" charset="0"/>
                <a:cs typeface="Times New Roman" pitchFamily="18" charset="0"/>
              </a:rPr>
              <a:t> that monitor muscle length and </a:t>
            </a:r>
            <a:r>
              <a:rPr lang="en-US" sz="3200" dirty="0" smtClean="0">
                <a:solidFill>
                  <a:schemeClr val="tx1"/>
                </a:solidFill>
                <a:latin typeface="Times New Roman" pitchFamily="18" charset="0"/>
                <a:cs typeface="Times New Roman" pitchFamily="18" charset="0"/>
              </a:rPr>
              <a:t>how rapidly </a:t>
            </a:r>
            <a:r>
              <a:rPr lang="en-US" sz="3200" dirty="0">
                <a:solidFill>
                  <a:schemeClr val="tx1"/>
                </a:solidFill>
                <a:latin typeface="Times New Roman" pitchFamily="18" charset="0"/>
                <a:cs typeface="Times New Roman" pitchFamily="18" charset="0"/>
              </a:rPr>
              <a:t>it changes, which are therefore very responsive </a:t>
            </a:r>
            <a:r>
              <a:rPr lang="en-US" sz="3200" dirty="0" smtClean="0">
                <a:solidFill>
                  <a:schemeClr val="tx1"/>
                </a:solidFill>
                <a:latin typeface="Times New Roman" pitchFamily="18" charset="0"/>
                <a:cs typeface="Times New Roman" pitchFamily="18" charset="0"/>
              </a:rPr>
              <a:t>to sudden </a:t>
            </a:r>
            <a:r>
              <a:rPr lang="en-US" sz="3200" dirty="0">
                <a:solidFill>
                  <a:schemeClr val="tx1"/>
                </a:solidFill>
                <a:latin typeface="Times New Roman" pitchFamily="18" charset="0"/>
                <a:cs typeface="Times New Roman" pitchFamily="18" charset="0"/>
              </a:rPr>
              <a:t>body movements; and </a:t>
            </a:r>
            <a:r>
              <a:rPr lang="en-US" sz="3200" i="1" dirty="0">
                <a:solidFill>
                  <a:srgbClr val="FF0000"/>
                </a:solidFill>
                <a:latin typeface="Times New Roman" pitchFamily="18" charset="0"/>
                <a:cs typeface="Times New Roman" pitchFamily="18" charset="0"/>
              </a:rPr>
              <a:t>secondary </a:t>
            </a:r>
            <a:r>
              <a:rPr lang="en-US" sz="3200" i="1" dirty="0" smtClean="0">
                <a:solidFill>
                  <a:srgbClr val="FF0000"/>
                </a:solidFill>
                <a:latin typeface="Times New Roman" pitchFamily="18" charset="0"/>
                <a:cs typeface="Times New Roman" pitchFamily="18" charset="0"/>
              </a:rPr>
              <a:t>afferent fibers </a:t>
            </a:r>
            <a:r>
              <a:rPr lang="en-US" sz="3200" dirty="0">
                <a:solidFill>
                  <a:schemeClr val="tx1"/>
                </a:solidFill>
                <a:latin typeface="Times New Roman" pitchFamily="18" charset="0"/>
                <a:cs typeface="Times New Roman" pitchFamily="18" charset="0"/>
              </a:rPr>
              <a:t>that </a:t>
            </a:r>
            <a:r>
              <a:rPr lang="en-US" sz="3200" dirty="0" smtClean="0">
                <a:solidFill>
                  <a:schemeClr val="tx1"/>
                </a:solidFill>
                <a:latin typeface="Times New Roman" pitchFamily="18" charset="0"/>
                <a:cs typeface="Times New Roman" pitchFamily="18" charset="0"/>
              </a:rPr>
              <a:t>monitor length </a:t>
            </a:r>
            <a:r>
              <a:rPr lang="en-US" sz="3200" dirty="0">
                <a:solidFill>
                  <a:schemeClr val="tx1"/>
                </a:solidFill>
                <a:latin typeface="Times New Roman" pitchFamily="18" charset="0"/>
                <a:cs typeface="Times New Roman" pitchFamily="18" charset="0"/>
              </a:rPr>
              <a:t>only, not rate of change. </a:t>
            </a:r>
            <a:endParaRPr lang="ru-RU" sz="3200"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19</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239341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1698" y="273570"/>
            <a:ext cx="8520604" cy="572712"/>
          </a:xfrm>
          <a:prstGeom prst="rect">
            <a:avLst/>
          </a:prstGeom>
          <a:no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000000"/>
              </a:buClr>
              <a:buSzPts val="2600"/>
              <a:buFont typeface="Georgia" panose="02040502050405020303"/>
              <a:buNone/>
            </a:pPr>
            <a:r>
              <a:rPr lang="en-US" sz="2600" b="1">
                <a:latin typeface="Georgia" panose="02040502050405020303"/>
                <a:ea typeface="Georgia" panose="02040502050405020303"/>
                <a:cs typeface="Georgia" panose="02040502050405020303"/>
                <a:sym typeface="Georgia" panose="02040502050405020303"/>
              </a:rPr>
              <a:t>LEARNING OUTCOMES</a:t>
            </a:r>
          </a:p>
        </p:txBody>
      </p:sp>
      <p:sp>
        <p:nvSpPr>
          <p:cNvPr id="45" name="Google Shape;45;p8"/>
          <p:cNvSpPr/>
          <p:nvPr/>
        </p:nvSpPr>
        <p:spPr>
          <a:xfrm>
            <a:off x="1350359" y="900068"/>
            <a:ext cx="6443282" cy="57053"/>
          </a:xfrm>
          <a:prstGeom prst="rect">
            <a:avLst/>
          </a:prstGeom>
          <a:blipFill rotWithShape="1">
            <a:blip r:embed="rId3"/>
            <a:stretch>
              <a:fillRect/>
            </a:stretch>
          </a:blip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800"/>
              <a:buFont typeface="Trebuchet MS" panose="020B0603020202020204"/>
              <a:buNone/>
            </a:pPr>
            <a:endParaRPr sz="1800" b="0" i="0" u="none" strike="noStrike" cap="none">
              <a:solidFill>
                <a:srgbClr val="F1F1F1"/>
              </a:solidFill>
              <a:latin typeface="Trebuchet MS" panose="020B0603020202020204"/>
              <a:ea typeface="Trebuchet MS" panose="020B0603020202020204"/>
              <a:cs typeface="Trebuchet MS" panose="020B0603020202020204"/>
              <a:sym typeface="Trebuchet MS" panose="020B0603020202020204"/>
            </a:endParaRPr>
          </a:p>
        </p:txBody>
      </p:sp>
      <p:sp>
        <p:nvSpPr>
          <p:cNvPr id="46" name="Google Shape;46;p8"/>
          <p:cNvSpPr/>
          <p:nvPr/>
        </p:nvSpPr>
        <p:spPr>
          <a:xfrm>
            <a:off x="2029981" y="5368613"/>
            <a:ext cx="4765292" cy="57061"/>
          </a:xfrm>
          <a:prstGeom prst="rect">
            <a:avLst/>
          </a:prstGeom>
          <a:blipFill rotWithShape="1">
            <a:blip r:embed="rId3"/>
            <a:stretch>
              <a:fillRect/>
            </a:stretch>
          </a:blip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800"/>
              <a:buFont typeface="Trebuchet MS" panose="020B0603020202020204"/>
              <a:buNone/>
            </a:pPr>
            <a:endParaRPr sz="1800" b="0" i="0" u="none" strike="noStrike" cap="none">
              <a:solidFill>
                <a:srgbClr val="F1F1F1"/>
              </a:solidFill>
              <a:latin typeface="Trebuchet MS" panose="020B0603020202020204"/>
              <a:ea typeface="Trebuchet MS" panose="020B0603020202020204"/>
              <a:cs typeface="Trebuchet MS" panose="020B0603020202020204"/>
              <a:sym typeface="Trebuchet MS" panose="020B0603020202020204"/>
            </a:endParaRPr>
          </a:p>
        </p:txBody>
      </p:sp>
      <p:grpSp>
        <p:nvGrpSpPr>
          <p:cNvPr id="47" name="Google Shape;47;p8"/>
          <p:cNvGrpSpPr/>
          <p:nvPr/>
        </p:nvGrpSpPr>
        <p:grpSpPr>
          <a:xfrm>
            <a:off x="-74260" y="6205463"/>
            <a:ext cx="12248972" cy="755702"/>
            <a:chOff x="-1" y="-1"/>
            <a:chExt cx="12248970" cy="755701"/>
          </a:xfrm>
        </p:grpSpPr>
        <p:sp>
          <p:nvSpPr>
            <p:cNvPr id="48" name="Google Shape;48;p8"/>
            <p:cNvSpPr/>
            <p:nvPr/>
          </p:nvSpPr>
          <p:spPr>
            <a:xfrm>
              <a:off x="2797115" y="18571"/>
              <a:ext cx="9451854" cy="684195"/>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endParaRPr>
            </a:p>
          </p:txBody>
        </p:sp>
        <p:sp>
          <p:nvSpPr>
            <p:cNvPr id="49" name="Google Shape;49;p8"/>
            <p:cNvSpPr/>
            <p:nvPr/>
          </p:nvSpPr>
          <p:spPr>
            <a:xfrm>
              <a:off x="58514" y="16860"/>
              <a:ext cx="2922819" cy="73884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endParaRPr>
            </a:p>
          </p:txBody>
        </p:sp>
        <p:pic>
          <p:nvPicPr>
            <p:cNvPr id="50" name="Google Shape;50;p8" descr="image1.png"/>
            <p:cNvPicPr preferRelativeResize="0"/>
            <p:nvPr/>
          </p:nvPicPr>
          <p:blipFill rotWithShape="1">
            <a:blip r:embed="rId4"/>
            <a:srcRect/>
            <a:stretch>
              <a:fillRect/>
            </a:stretch>
          </p:blipFill>
          <p:spPr>
            <a:xfrm>
              <a:off x="-1" y="-1"/>
              <a:ext cx="704327" cy="613871"/>
            </a:xfrm>
            <a:prstGeom prst="rect">
              <a:avLst/>
            </a:prstGeom>
            <a:noFill/>
            <a:ln>
              <a:noFill/>
            </a:ln>
          </p:spPr>
        </p:pic>
        <p:sp>
          <p:nvSpPr>
            <p:cNvPr id="51" name="Google Shape;51;p8"/>
            <p:cNvSpPr txBox="1"/>
            <p:nvPr/>
          </p:nvSpPr>
          <p:spPr>
            <a:xfrm>
              <a:off x="680791" y="153863"/>
              <a:ext cx="2254325" cy="464821"/>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a:solidFill>
                    <a:srgbClr val="FFFFFF"/>
                  </a:solidFill>
                  <a:latin typeface="Georgia" panose="02040502050405020303"/>
                  <a:ea typeface="Georgia" panose="02040502050405020303"/>
                  <a:cs typeface="Georgia" panose="02040502050405020303"/>
                  <a:sym typeface="Georgia" panose="02040502050405020303"/>
                </a:rPr>
                <a:t>Al-Farabi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a:solidFill>
                    <a:srgbClr val="FFFFFF"/>
                  </a:solidFill>
                  <a:latin typeface="Georgia" panose="02040502050405020303"/>
                  <a:ea typeface="Georgia" panose="02040502050405020303"/>
                  <a:cs typeface="Georgia" panose="02040502050405020303"/>
                  <a:sym typeface="Georgia" panose="02040502050405020303"/>
                </a:rPr>
                <a:t>Higher School of Medicine</a:t>
              </a:r>
            </a:p>
          </p:txBody>
        </p:sp>
      </p:grpSp>
      <p:sp>
        <p:nvSpPr>
          <p:cNvPr id="52" name="Google Shape;52;p8"/>
          <p:cNvSpPr txBox="1"/>
          <p:nvPr/>
        </p:nvSpPr>
        <p:spPr>
          <a:xfrm>
            <a:off x="311697" y="1340768"/>
            <a:ext cx="8010787" cy="4587995"/>
          </a:xfrm>
          <a:prstGeom prst="rect">
            <a:avLst/>
          </a:prstGeom>
          <a:gradFill>
            <a:gsLst>
              <a:gs pos="0">
                <a:srgbClr val="FEF2B8"/>
              </a:gs>
              <a:gs pos="35000">
                <a:srgbClr val="FFF6CE"/>
              </a:gs>
              <a:gs pos="100000">
                <a:srgbClr val="FEFAEA"/>
              </a:gs>
            </a:gsLst>
            <a:lin ang="16200000" scaled="0"/>
          </a:gradFill>
          <a:ln w="9525" cap="flat" cmpd="sng">
            <a:solidFill>
              <a:srgbClr val="F9E12C"/>
            </a:solidFill>
            <a:prstDash val="solid"/>
            <a:round/>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Arial" panose="020B0604020202020204"/>
              <a:buNone/>
            </a:pPr>
            <a:r>
              <a:rPr lang="en-US" sz="2800" b="0" i="0" u="none" strike="noStrike" cap="none" dirty="0" smtClean="0">
                <a:solidFill>
                  <a:srgbClr val="000000"/>
                </a:solidFill>
                <a:latin typeface="Times New Roman" panose="02020603050405020304" pitchFamily="18" charset="0"/>
                <a:cs typeface="Times New Roman" panose="02020603050405020304" pitchFamily="18" charset="0"/>
                <a:sym typeface="Arial" panose="020B0604020202020204"/>
              </a:rPr>
              <a:t>When </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panose="020B0604020202020204"/>
              </a:rPr>
              <a:t>you have completed this section, you should be able to:</a:t>
            </a:r>
          </a:p>
          <a:p>
            <a:pPr marL="0" marR="0" lvl="0" indent="0" algn="l" rtl="0">
              <a:lnSpc>
                <a:spcPct val="100000"/>
              </a:lnSpc>
              <a:spcBef>
                <a:spcPts val="0"/>
              </a:spcBef>
              <a:spcAft>
                <a:spcPts val="0"/>
              </a:spcAft>
              <a:buClr>
                <a:srgbClr val="000000"/>
              </a:buClr>
              <a:buSzPts val="2600"/>
              <a:buFont typeface="Arial" panose="020B0604020202020204"/>
              <a:buNone/>
            </a:pPr>
            <a:endParaRPr sz="2800" b="0" i="0" u="none" strike="noStrike" cap="none" dirty="0">
              <a:solidFill>
                <a:srgbClr val="000000"/>
              </a:solidFill>
              <a:latin typeface="Times New Roman" panose="02020603050405020304" pitchFamily="18" charset="0"/>
              <a:cs typeface="Times New Roman" panose="02020603050405020304" pitchFamily="18" charset="0"/>
              <a:sym typeface="Arial" panose="020B0604020202020204"/>
            </a:endParaRPr>
          </a:p>
          <a:p>
            <a:pPr lvl="0">
              <a:buSzPts val="2600"/>
            </a:pPr>
            <a:r>
              <a:rPr lang="en-US" sz="2800" i="1" dirty="0">
                <a:latin typeface="Times New Roman" panose="02020603050405020304" pitchFamily="18" charset="0"/>
                <a:cs typeface="Times New Roman" panose="02020603050405020304" pitchFamily="18" charset="0"/>
              </a:rPr>
              <a:t>a. define reflex and explain how reflexes differ from </a:t>
            </a:r>
            <a:r>
              <a:rPr lang="en-US" sz="2800" i="1" dirty="0" smtClean="0">
                <a:latin typeface="Times New Roman" panose="02020603050405020304" pitchFamily="18" charset="0"/>
                <a:cs typeface="Times New Roman" panose="02020603050405020304" pitchFamily="18" charset="0"/>
              </a:rPr>
              <a:t>other</a:t>
            </a:r>
            <a:r>
              <a:rPr lang="ru-RU" sz="2800" i="1"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motor </a:t>
            </a:r>
            <a:r>
              <a:rPr lang="en-US" sz="2800" i="1" dirty="0">
                <a:latin typeface="Times New Roman" panose="02020603050405020304" pitchFamily="18" charset="0"/>
                <a:cs typeface="Times New Roman" panose="02020603050405020304" pitchFamily="18" charset="0"/>
              </a:rPr>
              <a:t>actions;</a:t>
            </a:r>
          </a:p>
          <a:p>
            <a:pPr lvl="0">
              <a:buSzPts val="2600"/>
            </a:pPr>
            <a:r>
              <a:rPr lang="en-US" sz="2800" i="1" dirty="0">
                <a:latin typeface="Times New Roman" panose="02020603050405020304" pitchFamily="18" charset="0"/>
                <a:cs typeface="Times New Roman" panose="02020603050405020304" pitchFamily="18" charset="0"/>
              </a:rPr>
              <a:t>b. describe the general components of a typical reflex </a:t>
            </a:r>
            <a:r>
              <a:rPr lang="en-US" sz="2800" i="1" dirty="0" smtClean="0">
                <a:latin typeface="Times New Roman" panose="02020603050405020304" pitchFamily="18" charset="0"/>
                <a:cs typeface="Times New Roman" panose="02020603050405020304" pitchFamily="18" charset="0"/>
              </a:rPr>
              <a:t>arc;</a:t>
            </a:r>
            <a:endParaRPr lang="ru-RU" sz="2800" i="1" dirty="0" smtClean="0">
              <a:latin typeface="Times New Roman" panose="02020603050405020304" pitchFamily="18" charset="0"/>
              <a:cs typeface="Times New Roman" panose="02020603050405020304" pitchFamily="18" charset="0"/>
            </a:endParaRPr>
          </a:p>
          <a:p>
            <a:pPr lvl="0">
              <a:buSzPts val="2600"/>
            </a:pPr>
            <a:r>
              <a:rPr lang="en-US" sz="2800" i="1" dirty="0" smtClean="0">
                <a:latin typeface="Times New Roman" panose="02020603050405020304" pitchFamily="18" charset="0"/>
                <a:cs typeface="Times New Roman" panose="02020603050405020304" pitchFamily="18" charset="0"/>
              </a:rPr>
              <a:t>c</a:t>
            </a:r>
            <a:r>
              <a:rPr lang="en-US" sz="2800" i="1" dirty="0">
                <a:latin typeface="Times New Roman" panose="02020603050405020304" pitchFamily="18" charset="0"/>
                <a:cs typeface="Times New Roman" panose="02020603050405020304" pitchFamily="18" charset="0"/>
              </a:rPr>
              <a:t>. explain how the basic types of somatic reflexes function.</a:t>
            </a:r>
            <a:endParaRPr lang="en-US" sz="2800" b="0" i="1" u="none" strike="noStrike" cap="none"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5054" y="588663"/>
            <a:ext cx="9148728" cy="5988599"/>
          </a:xfrm>
        </p:spPr>
        <p:txBody>
          <a:bodyPr/>
          <a:lstStyle/>
          <a:p>
            <a:r>
              <a:rPr lang="en-US" sz="3200" dirty="0">
                <a:solidFill>
                  <a:schemeClr val="tx1"/>
                </a:solidFill>
                <a:latin typeface="Times New Roman" pitchFamily="18" charset="0"/>
                <a:cs typeface="Times New Roman" pitchFamily="18" charset="0"/>
              </a:rPr>
              <a:t>Both of these sensory fiber </a:t>
            </a:r>
            <a:r>
              <a:rPr lang="en-US" sz="3200" dirty="0" smtClean="0">
                <a:solidFill>
                  <a:schemeClr val="tx1"/>
                </a:solidFill>
                <a:latin typeface="Times New Roman" pitchFamily="18" charset="0"/>
                <a:cs typeface="Times New Roman" pitchFamily="18" charset="0"/>
              </a:rPr>
              <a:t>types enter </a:t>
            </a:r>
            <a:r>
              <a:rPr lang="en-US" sz="3200" dirty="0">
                <a:solidFill>
                  <a:schemeClr val="tx1"/>
                </a:solidFill>
                <a:latin typeface="Times New Roman" pitchFamily="18" charset="0"/>
                <a:cs typeface="Times New Roman" pitchFamily="18" charset="0"/>
              </a:rPr>
              <a:t>the </a:t>
            </a:r>
            <a:r>
              <a:rPr lang="en-US" sz="3200" u="sng" dirty="0" smtClean="0">
                <a:solidFill>
                  <a:srgbClr val="FF0000"/>
                </a:solidFill>
                <a:latin typeface="Times New Roman" pitchFamily="18" charset="0"/>
                <a:cs typeface="Times New Roman" pitchFamily="18" charset="0"/>
              </a:rPr>
              <a:t>posterior horn of the spinal cord</a:t>
            </a:r>
            <a:r>
              <a:rPr lang="en-US" sz="3200" dirty="0" smtClean="0">
                <a:solidFill>
                  <a:schemeClr val="tx1"/>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synapse on the </a:t>
            </a:r>
            <a:r>
              <a:rPr lang="en-US" sz="3200" dirty="0" smtClean="0">
                <a:solidFill>
                  <a:schemeClr val="tx1"/>
                </a:solidFill>
                <a:latin typeface="Times New Roman" pitchFamily="18" charset="0"/>
                <a:cs typeface="Times New Roman" pitchFamily="18" charset="0"/>
              </a:rPr>
              <a:t>alpha motor </a:t>
            </a:r>
            <a:r>
              <a:rPr lang="en-US" sz="3200" dirty="0">
                <a:solidFill>
                  <a:schemeClr val="tx1"/>
                </a:solidFill>
                <a:latin typeface="Times New Roman" pitchFamily="18" charset="0"/>
                <a:cs typeface="Times New Roman" pitchFamily="18" charset="0"/>
              </a:rPr>
              <a:t>neurons and regulate their firing, and also send </a:t>
            </a:r>
            <a:r>
              <a:rPr lang="en-US" sz="3200" dirty="0" smtClean="0">
                <a:solidFill>
                  <a:schemeClr val="tx1"/>
                </a:solidFill>
                <a:latin typeface="Times New Roman" pitchFamily="18" charset="0"/>
                <a:cs typeface="Times New Roman" pitchFamily="18" charset="0"/>
              </a:rPr>
              <a:t>branches up </a:t>
            </a:r>
            <a:r>
              <a:rPr lang="en-US" sz="3200" dirty="0">
                <a:solidFill>
                  <a:schemeClr val="tx1"/>
                </a:solidFill>
                <a:latin typeface="Times New Roman" pitchFamily="18" charset="0"/>
                <a:cs typeface="Times New Roman" pitchFamily="18" charset="0"/>
              </a:rPr>
              <a:t>the spinal cord to the brain. Through these fibers, the </a:t>
            </a:r>
            <a:r>
              <a:rPr lang="en-US" sz="3200" dirty="0" smtClean="0">
                <a:solidFill>
                  <a:schemeClr val="tx1"/>
                </a:solidFill>
                <a:latin typeface="Times New Roman" pitchFamily="18" charset="0"/>
                <a:cs typeface="Times New Roman" pitchFamily="18" charset="0"/>
              </a:rPr>
              <a:t>brain constantly </a:t>
            </a:r>
            <a:r>
              <a:rPr lang="en-US" sz="3200" dirty="0">
                <a:solidFill>
                  <a:schemeClr val="tx1"/>
                </a:solidFill>
                <a:latin typeface="Times New Roman" pitchFamily="18" charset="0"/>
                <a:cs typeface="Times New Roman" pitchFamily="18" charset="0"/>
              </a:rPr>
              <a:t>but subconsciously monitors the length and tension </a:t>
            </a:r>
            <a:r>
              <a:rPr lang="en-US" sz="3200" dirty="0" smtClean="0">
                <a:solidFill>
                  <a:schemeClr val="tx1"/>
                </a:solidFill>
                <a:latin typeface="Times New Roman" pitchFamily="18" charset="0"/>
                <a:cs typeface="Times New Roman" pitchFamily="18" charset="0"/>
              </a:rPr>
              <a:t>of nearly </a:t>
            </a:r>
            <a:r>
              <a:rPr lang="en-US" sz="3200" dirty="0">
                <a:solidFill>
                  <a:schemeClr val="tx1"/>
                </a:solidFill>
                <a:latin typeface="Times New Roman" pitchFamily="18" charset="0"/>
                <a:cs typeface="Times New Roman" pitchFamily="18" charset="0"/>
              </a:rPr>
              <a:t>every skeletal muscle throughout the body. This input </a:t>
            </a:r>
            <a:r>
              <a:rPr lang="en-US" sz="3200" dirty="0" smtClean="0">
                <a:solidFill>
                  <a:schemeClr val="tx1"/>
                </a:solidFill>
                <a:latin typeface="Times New Roman" pitchFamily="18" charset="0"/>
                <a:cs typeface="Times New Roman" pitchFamily="18" charset="0"/>
              </a:rPr>
              <a:t>is vital </a:t>
            </a:r>
            <a:r>
              <a:rPr lang="en-US" sz="3200" dirty="0">
                <a:solidFill>
                  <a:schemeClr val="tx1"/>
                </a:solidFill>
                <a:latin typeface="Times New Roman" pitchFamily="18" charset="0"/>
                <a:cs typeface="Times New Roman" pitchFamily="18" charset="0"/>
              </a:rPr>
              <a:t>to the maintenance of posture, fine control of movements, </a:t>
            </a:r>
            <a:r>
              <a:rPr lang="en-US" sz="3200" dirty="0" smtClean="0">
                <a:solidFill>
                  <a:schemeClr val="tx1"/>
                </a:solidFill>
                <a:latin typeface="Times New Roman" pitchFamily="18" charset="0"/>
                <a:cs typeface="Times New Roman" pitchFamily="18" charset="0"/>
              </a:rPr>
              <a:t>and corrective reflexes.</a:t>
            </a:r>
            <a:endParaRPr lang="ru-RU" sz="3200"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20</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3283186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5054" y="588663"/>
            <a:ext cx="9148728" cy="5988599"/>
          </a:xfrm>
        </p:spPr>
        <p:txBody>
          <a:bodyPr/>
          <a:lstStyle/>
          <a:p>
            <a:r>
              <a:rPr lang="en-US" dirty="0" smtClean="0">
                <a:solidFill>
                  <a:srgbClr val="FF0000"/>
                </a:solidFill>
                <a:latin typeface="Times New Roman" pitchFamily="18" charset="0"/>
                <a:cs typeface="Times New Roman" pitchFamily="18" charset="0"/>
              </a:rPr>
              <a:t>FOR EXAMPLE</a:t>
            </a:r>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you are standing on the deck of a </a:t>
            </a:r>
            <a:r>
              <a:rPr lang="en-US" dirty="0" smtClean="0">
                <a:solidFill>
                  <a:schemeClr val="tx1"/>
                </a:solidFill>
                <a:latin typeface="Times New Roman" pitchFamily="18" charset="0"/>
                <a:cs typeface="Times New Roman" pitchFamily="18" charset="0"/>
              </a:rPr>
              <a:t>boat that </a:t>
            </a:r>
            <a:r>
              <a:rPr lang="en-US" dirty="0">
                <a:solidFill>
                  <a:schemeClr val="tx1"/>
                </a:solidFill>
                <a:latin typeface="Times New Roman" pitchFamily="18" charset="0"/>
                <a:cs typeface="Times New Roman" pitchFamily="18" charset="0"/>
              </a:rPr>
              <a:t>is gently rocking on the waves. At one moment, your </a:t>
            </a:r>
            <a:r>
              <a:rPr lang="en-US" dirty="0" smtClean="0">
                <a:solidFill>
                  <a:schemeClr val="tx1"/>
                </a:solidFill>
                <a:latin typeface="Times New Roman" pitchFamily="18" charset="0"/>
                <a:cs typeface="Times New Roman" pitchFamily="18" charset="0"/>
              </a:rPr>
              <a:t>body begins </a:t>
            </a:r>
            <a:r>
              <a:rPr lang="en-US" dirty="0">
                <a:solidFill>
                  <a:schemeClr val="tx1"/>
                </a:solidFill>
                <a:latin typeface="Times New Roman" pitchFamily="18" charset="0"/>
                <a:cs typeface="Times New Roman" pitchFamily="18" charset="0"/>
              </a:rPr>
              <a:t>to tip forward. This stretches your calf muscles and </a:t>
            </a:r>
            <a:r>
              <a:rPr lang="en-US" dirty="0" smtClean="0">
                <a:solidFill>
                  <a:schemeClr val="tx1"/>
                </a:solidFill>
                <a:latin typeface="Times New Roman" pitchFamily="18" charset="0"/>
                <a:cs typeface="Times New Roman" pitchFamily="18" charset="0"/>
              </a:rPr>
              <a:t>their muscle </a:t>
            </a:r>
            <a:r>
              <a:rPr lang="en-US" dirty="0">
                <a:solidFill>
                  <a:schemeClr val="tx1"/>
                </a:solidFill>
                <a:latin typeface="Times New Roman" pitchFamily="18" charset="0"/>
                <a:cs typeface="Times New Roman" pitchFamily="18" charset="0"/>
              </a:rPr>
              <a:t>spindles, setting off sensory signals to the spinal </a:t>
            </a:r>
            <a:r>
              <a:rPr lang="en-US" dirty="0" smtClean="0">
                <a:solidFill>
                  <a:schemeClr val="tx1"/>
                </a:solidFill>
                <a:latin typeface="Times New Roman" pitchFamily="18" charset="0"/>
                <a:cs typeface="Times New Roman" pitchFamily="18" charset="0"/>
              </a:rPr>
              <a:t>cord. The </a:t>
            </a:r>
            <a:r>
              <a:rPr lang="en-US" dirty="0">
                <a:solidFill>
                  <a:schemeClr val="tx1"/>
                </a:solidFill>
                <a:latin typeface="Times New Roman" pitchFamily="18" charset="0"/>
                <a:cs typeface="Times New Roman" pitchFamily="18" charset="0"/>
              </a:rPr>
              <a:t>CNS responds to this by tensing your </a:t>
            </a:r>
            <a:r>
              <a:rPr lang="en-US" dirty="0" smtClean="0">
                <a:solidFill>
                  <a:schemeClr val="tx1"/>
                </a:solidFill>
                <a:latin typeface="Times New Roman" pitchFamily="18" charset="0"/>
                <a:cs typeface="Times New Roman" pitchFamily="18" charset="0"/>
              </a:rPr>
              <a:t>calf muscles </a:t>
            </a:r>
            <a:r>
              <a:rPr lang="en-US" dirty="0">
                <a:solidFill>
                  <a:schemeClr val="tx1"/>
                </a:solidFill>
                <a:latin typeface="Times New Roman" pitchFamily="18" charset="0"/>
                <a:cs typeface="Times New Roman" pitchFamily="18" charset="0"/>
              </a:rPr>
              <a:t>to </a:t>
            </a:r>
            <a:r>
              <a:rPr lang="en-US" dirty="0" smtClean="0">
                <a:solidFill>
                  <a:schemeClr val="tx1"/>
                </a:solidFill>
                <a:latin typeface="Times New Roman" pitchFamily="18" charset="0"/>
                <a:cs typeface="Times New Roman" pitchFamily="18" charset="0"/>
              </a:rPr>
              <a:t>keep you </a:t>
            </a:r>
            <a:r>
              <a:rPr lang="en-US" dirty="0">
                <a:solidFill>
                  <a:schemeClr val="tx1"/>
                </a:solidFill>
                <a:latin typeface="Times New Roman" pitchFamily="18" charset="0"/>
                <a:cs typeface="Times New Roman" pitchFamily="18" charset="0"/>
              </a:rPr>
              <a:t>from falling and to restore or maintain your upright </a:t>
            </a:r>
            <a:r>
              <a:rPr lang="en-US" dirty="0" smtClean="0">
                <a:solidFill>
                  <a:schemeClr val="tx1"/>
                </a:solidFill>
                <a:latin typeface="Times New Roman" pitchFamily="18" charset="0"/>
                <a:cs typeface="Times New Roman" pitchFamily="18" charset="0"/>
              </a:rPr>
              <a:t>posture. Then </a:t>
            </a:r>
            <a:r>
              <a:rPr lang="en-US" dirty="0">
                <a:solidFill>
                  <a:schemeClr val="tx1"/>
                </a:solidFill>
                <a:latin typeface="Times New Roman" pitchFamily="18" charset="0"/>
                <a:cs typeface="Times New Roman" pitchFamily="18" charset="0"/>
              </a:rPr>
              <a:t>the boat rocks the other way and you begin to tip to the </a:t>
            </a:r>
            <a:r>
              <a:rPr lang="en-US" dirty="0" smtClean="0">
                <a:solidFill>
                  <a:schemeClr val="tx1"/>
                </a:solidFill>
                <a:latin typeface="Times New Roman" pitchFamily="18" charset="0"/>
                <a:cs typeface="Times New Roman" pitchFamily="18" charset="0"/>
              </a:rPr>
              <a:t>rear. The </a:t>
            </a:r>
            <a:r>
              <a:rPr lang="en-US" dirty="0">
                <a:solidFill>
                  <a:schemeClr val="tx1"/>
                </a:solidFill>
                <a:latin typeface="Times New Roman" pitchFamily="18" charset="0"/>
                <a:cs typeface="Times New Roman" pitchFamily="18" charset="0"/>
              </a:rPr>
              <a:t>spindles in the calf muscles are now compressed and </a:t>
            </a:r>
            <a:r>
              <a:rPr lang="en-US" dirty="0" smtClean="0">
                <a:solidFill>
                  <a:schemeClr val="tx1"/>
                </a:solidFill>
                <a:latin typeface="Times New Roman" pitchFamily="18" charset="0"/>
                <a:cs typeface="Times New Roman" pitchFamily="18" charset="0"/>
              </a:rPr>
              <a:t>their signaling </a:t>
            </a:r>
            <a:r>
              <a:rPr lang="en-US" dirty="0">
                <a:solidFill>
                  <a:schemeClr val="tx1"/>
                </a:solidFill>
                <a:latin typeface="Times New Roman" pitchFamily="18" charset="0"/>
                <a:cs typeface="Times New Roman" pitchFamily="18" charset="0"/>
              </a:rPr>
              <a:t>rate drops. Such input from the spindles inhibits </a:t>
            </a:r>
            <a:r>
              <a:rPr lang="en-US" dirty="0" smtClean="0">
                <a:solidFill>
                  <a:schemeClr val="tx1"/>
                </a:solidFill>
                <a:latin typeface="Times New Roman" pitchFamily="18" charset="0"/>
                <a:cs typeface="Times New Roman" pitchFamily="18" charset="0"/>
              </a:rPr>
              <a:t>the alpha </a:t>
            </a:r>
            <a:r>
              <a:rPr lang="en-US" dirty="0">
                <a:solidFill>
                  <a:schemeClr val="tx1"/>
                </a:solidFill>
                <a:latin typeface="Times New Roman" pitchFamily="18" charset="0"/>
                <a:cs typeface="Times New Roman" pitchFamily="18" charset="0"/>
              </a:rPr>
              <a:t>motor neurons of the calf muscles, relaxing those </a:t>
            </a:r>
            <a:r>
              <a:rPr lang="en-US" dirty="0" smtClean="0">
                <a:solidFill>
                  <a:schemeClr val="tx1"/>
                </a:solidFill>
                <a:latin typeface="Times New Roman" pitchFamily="18" charset="0"/>
                <a:cs typeface="Times New Roman" pitchFamily="18" charset="0"/>
              </a:rPr>
              <a:t>muscles so </a:t>
            </a:r>
            <a:r>
              <a:rPr lang="en-US" dirty="0">
                <a:solidFill>
                  <a:schemeClr val="tx1"/>
                </a:solidFill>
                <a:latin typeface="Times New Roman" pitchFamily="18" charset="0"/>
                <a:cs typeface="Times New Roman" pitchFamily="18" charset="0"/>
              </a:rPr>
              <a:t>they don’t pull you farther backward. At the same time, </a:t>
            </a:r>
            <a:r>
              <a:rPr lang="en-US" dirty="0" smtClean="0">
                <a:solidFill>
                  <a:schemeClr val="tx1"/>
                </a:solidFill>
                <a:latin typeface="Times New Roman" pitchFamily="18" charset="0"/>
                <a:cs typeface="Times New Roman" pitchFamily="18" charset="0"/>
              </a:rPr>
              <a:t>your backward </a:t>
            </a:r>
            <a:r>
              <a:rPr lang="en-US" dirty="0">
                <a:solidFill>
                  <a:schemeClr val="tx1"/>
                </a:solidFill>
                <a:latin typeface="Times New Roman" pitchFamily="18" charset="0"/>
                <a:cs typeface="Times New Roman" pitchFamily="18" charset="0"/>
              </a:rPr>
              <a:t>tilt stretches spindles in your anterior leg and </a:t>
            </a:r>
            <a:r>
              <a:rPr lang="en-US" dirty="0" smtClean="0">
                <a:solidFill>
                  <a:schemeClr val="tx1"/>
                </a:solidFill>
                <a:latin typeface="Times New Roman" pitchFamily="18" charset="0"/>
                <a:cs typeface="Times New Roman" pitchFamily="18" charset="0"/>
              </a:rPr>
              <a:t>thigh muscles</a:t>
            </a:r>
            <a:r>
              <a:rPr lang="en-US" dirty="0">
                <a:solidFill>
                  <a:schemeClr val="tx1"/>
                </a:solidFill>
                <a:latin typeface="Times New Roman" pitchFamily="18" charset="0"/>
                <a:cs typeface="Times New Roman" pitchFamily="18" charset="0"/>
              </a:rPr>
              <a:t>, leading to their contraction and preventing you </a:t>
            </a:r>
            <a:r>
              <a:rPr lang="en-US" dirty="0" smtClean="0">
                <a:solidFill>
                  <a:schemeClr val="tx1"/>
                </a:solidFill>
                <a:latin typeface="Times New Roman" pitchFamily="18" charset="0"/>
                <a:cs typeface="Times New Roman" pitchFamily="18" charset="0"/>
              </a:rPr>
              <a:t>from falling </a:t>
            </a:r>
            <a:r>
              <a:rPr lang="en-US" dirty="0">
                <a:solidFill>
                  <a:schemeClr val="tx1"/>
                </a:solidFill>
                <a:latin typeface="Times New Roman" pitchFamily="18" charset="0"/>
                <a:cs typeface="Times New Roman" pitchFamily="18" charset="0"/>
              </a:rPr>
              <a:t>over </a:t>
            </a:r>
            <a:r>
              <a:rPr lang="en-US" dirty="0" smtClean="0">
                <a:solidFill>
                  <a:schemeClr val="tx1"/>
                </a:solidFill>
                <a:latin typeface="Times New Roman" pitchFamily="18" charset="0"/>
                <a:cs typeface="Times New Roman" pitchFamily="18" charset="0"/>
              </a:rPr>
              <a:t>backward.</a:t>
            </a:r>
            <a:endParaRPr lang="ru-RU"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21</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2812805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p:nvPr/>
        </p:nvSpPr>
        <p:spPr>
          <a:xfrm>
            <a:off x="-4175" y="2344559"/>
            <a:ext cx="9152350" cy="2168888"/>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800"/>
              <a:buFont typeface="Trebuchet MS" panose="020B0603020202020204"/>
              <a:buNone/>
            </a:pPr>
            <a:endParaRPr sz="1800" b="0" i="0" u="none" strike="noStrike" cap="none">
              <a:solidFill>
                <a:srgbClr val="F1F1F1"/>
              </a:solidFill>
              <a:latin typeface="Trebuchet MS" panose="020B0603020202020204"/>
              <a:ea typeface="Trebuchet MS" panose="020B0603020202020204"/>
              <a:cs typeface="Trebuchet MS" panose="020B0603020202020204"/>
              <a:sym typeface="Trebuchet MS" panose="020B0603020202020204"/>
            </a:endParaRPr>
          </a:p>
        </p:txBody>
      </p:sp>
      <p:sp>
        <p:nvSpPr>
          <p:cNvPr id="33" name="Google Shape;33;p6"/>
          <p:cNvSpPr txBox="1"/>
          <p:nvPr/>
        </p:nvSpPr>
        <p:spPr>
          <a:xfrm>
            <a:off x="179512" y="2491105"/>
            <a:ext cx="9145015" cy="1054735"/>
          </a:xfrm>
          <a:prstGeom prst="rect">
            <a:avLst/>
          </a:prstGeom>
          <a:noFill/>
          <a:ln>
            <a:noFill/>
          </a:ln>
        </p:spPr>
        <p:txBody>
          <a:bodyPr spcFirstLastPara="1" wrap="square" lIns="38125" tIns="38125" rIns="38125" bIns="38125" anchor="ctr" anchorCtr="0">
            <a:noAutofit/>
          </a:bodyPr>
          <a:lstStyle/>
          <a:p>
            <a:pPr marL="403225" lvl="0" indent="-444500">
              <a:lnSpc>
                <a:spcPct val="150000"/>
              </a:lnSpc>
              <a:buClr>
                <a:srgbClr val="F1F1F1"/>
              </a:buClr>
              <a:buSzPts val="7000"/>
              <a:buFont typeface="Times New Roman" panose="02020603050405020304"/>
              <a:buChar char="◆"/>
            </a:pPr>
            <a:r>
              <a:rPr lang="en-US" sz="6600" b="1" dirty="0">
                <a:solidFill>
                  <a:srgbClr val="F1F1F1"/>
                </a:solidFill>
                <a:latin typeface="Times New Roman" panose="02020603050405020304"/>
                <a:ea typeface="Times New Roman" panose="02020603050405020304"/>
                <a:cs typeface="Times New Roman" panose="02020603050405020304"/>
                <a:sym typeface="Times New Roman" panose="02020603050405020304"/>
              </a:rPr>
              <a:t>The Stretch Reflex</a:t>
            </a:r>
            <a:endParaRPr lang="en-US" sz="6600" b="1" i="0" u="none" strike="noStrike" cap="none" dirty="0">
              <a:solidFill>
                <a:srgbClr val="F1F1F1"/>
              </a:solidFill>
              <a:latin typeface="Times New Roman" panose="02020603050405020304"/>
              <a:ea typeface="Times New Roman" panose="02020603050405020304"/>
              <a:cs typeface="Times New Roman" panose="02020603050405020304"/>
              <a:sym typeface="Times New Roman" panose="02020603050405020304"/>
            </a:endParaRPr>
          </a:p>
        </p:txBody>
      </p:sp>
    </p:spTree>
    <p:extLst>
      <p:ext uri="{BB962C8B-B14F-4D97-AF65-F5344CB8AC3E}">
        <p14:creationId xmlns:p14="http://schemas.microsoft.com/office/powerpoint/2010/main" val="1751595587"/>
      </p:ext>
    </p:extLst>
  </p:cSld>
  <p:clrMapOvr>
    <a:masterClrMapping/>
  </p:clrMapOvr>
  <mc:AlternateContent xmlns:mc="http://schemas.openxmlformats.org/markup-compatibility/2006" xmlns:p14="http://schemas.microsoft.com/office/powerpoint/2010/main">
    <mc:Choice Requires="p14">
      <p:transition spd="slow" p14:dur="1200">
        <p:push dir="r"/>
      </p:transition>
    </mc:Choice>
    <mc:Fallback xmlns="">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728" y="350682"/>
            <a:ext cx="9148728" cy="5988599"/>
          </a:xfrm>
        </p:spPr>
        <p:txBody>
          <a:bodyPr/>
          <a:lstStyle/>
          <a:p>
            <a:r>
              <a:rPr lang="en-US" sz="2800" dirty="0">
                <a:solidFill>
                  <a:schemeClr val="tx1"/>
                </a:solidFill>
                <a:latin typeface="Times New Roman" pitchFamily="18" charset="0"/>
                <a:cs typeface="Times New Roman" pitchFamily="18" charset="0"/>
              </a:rPr>
              <a:t>When a muscle is suddenly stretched, it “fights back”—</a:t>
            </a:r>
            <a:r>
              <a:rPr lang="en-US" sz="2800" dirty="0" smtClean="0">
                <a:solidFill>
                  <a:schemeClr val="tx1"/>
                </a:solidFill>
                <a:latin typeface="Times New Roman" pitchFamily="18" charset="0"/>
                <a:cs typeface="Times New Roman" pitchFamily="18" charset="0"/>
              </a:rPr>
              <a:t>it contracts</a:t>
            </a:r>
            <a:r>
              <a:rPr lang="en-US" sz="2800" dirty="0">
                <a:solidFill>
                  <a:schemeClr val="tx1"/>
                </a:solidFill>
                <a:latin typeface="Times New Roman" pitchFamily="18" charset="0"/>
                <a:cs typeface="Times New Roman" pitchFamily="18" charset="0"/>
              </a:rPr>
              <a:t>, increases tone, and feels stiffer than </a:t>
            </a:r>
            <a:r>
              <a:rPr lang="en-US" sz="2800" dirty="0" smtClean="0">
                <a:solidFill>
                  <a:schemeClr val="tx1"/>
                </a:solidFill>
                <a:latin typeface="Times New Roman" pitchFamily="18" charset="0"/>
                <a:cs typeface="Times New Roman" pitchFamily="18" charset="0"/>
              </a:rPr>
              <a:t>an </a:t>
            </a:r>
            <a:r>
              <a:rPr lang="en-US" sz="2800" dirty="0" err="1" smtClean="0">
                <a:solidFill>
                  <a:schemeClr val="tx1"/>
                </a:solidFill>
                <a:latin typeface="Times New Roman" pitchFamily="18" charset="0"/>
                <a:cs typeface="Times New Roman" pitchFamily="18" charset="0"/>
              </a:rPr>
              <a:t>unstretched</a:t>
            </a:r>
            <a:r>
              <a:rPr lang="en-US" sz="2800" dirty="0" smtClean="0">
                <a:solidFill>
                  <a:schemeClr val="tx1"/>
                </a:solidFill>
                <a:latin typeface="Times New Roman" pitchFamily="18" charset="0"/>
                <a:cs typeface="Times New Roman" pitchFamily="18" charset="0"/>
              </a:rPr>
              <a:t> muscle. This </a:t>
            </a:r>
            <a:r>
              <a:rPr lang="en-US" sz="2800" dirty="0">
                <a:solidFill>
                  <a:schemeClr val="tx1"/>
                </a:solidFill>
                <a:latin typeface="Times New Roman" pitchFamily="18" charset="0"/>
                <a:cs typeface="Times New Roman" pitchFamily="18" charset="0"/>
              </a:rPr>
              <a:t>response, called the </a:t>
            </a:r>
            <a:r>
              <a:rPr lang="en-US" sz="2800" b="1" dirty="0" smtClean="0">
                <a:solidFill>
                  <a:srgbClr val="FF0000"/>
                </a:solidFill>
                <a:latin typeface="Times New Roman" pitchFamily="18" charset="0"/>
                <a:cs typeface="Times New Roman" pitchFamily="18" charset="0"/>
              </a:rPr>
              <a:t>stretch (myotatic</a:t>
            </a:r>
            <a:r>
              <a:rPr lang="en-US" sz="2800" b="1" baseline="30000" dirty="0" smtClean="0">
                <a:solidFill>
                  <a:srgbClr val="FF0000"/>
                </a:solidFill>
                <a:latin typeface="Times New Roman" pitchFamily="18" charset="0"/>
                <a:cs typeface="Times New Roman" pitchFamily="18" charset="0"/>
              </a:rPr>
              <a:t>27</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reflex</a:t>
            </a:r>
            <a:r>
              <a:rPr lang="en-US" sz="2800" dirty="0">
                <a:solidFill>
                  <a:schemeClr val="tx1"/>
                </a:solidFill>
                <a:latin typeface="Times New Roman" pitchFamily="18" charset="0"/>
                <a:cs typeface="Times New Roman" pitchFamily="18" charset="0"/>
              </a:rPr>
              <a:t>, helps </a:t>
            </a:r>
            <a:r>
              <a:rPr lang="en-US" sz="2800" dirty="0" smtClean="0">
                <a:solidFill>
                  <a:schemeClr val="tx1"/>
                </a:solidFill>
                <a:latin typeface="Times New Roman" pitchFamily="18" charset="0"/>
                <a:cs typeface="Times New Roman" pitchFamily="18" charset="0"/>
              </a:rPr>
              <a:t>to maintain </a:t>
            </a:r>
            <a:r>
              <a:rPr lang="en-US" sz="2800" dirty="0">
                <a:solidFill>
                  <a:schemeClr val="tx1"/>
                </a:solidFill>
                <a:latin typeface="Times New Roman" pitchFamily="18" charset="0"/>
                <a:cs typeface="Times New Roman" pitchFamily="18" charset="0"/>
              </a:rPr>
              <a:t>equilibrium </a:t>
            </a:r>
            <a:r>
              <a:rPr lang="en-US" sz="2800" dirty="0" smtClean="0">
                <a:solidFill>
                  <a:schemeClr val="tx1"/>
                </a:solidFill>
                <a:latin typeface="Times New Roman" pitchFamily="18" charset="0"/>
                <a:cs typeface="Times New Roman" pitchFamily="18" charset="0"/>
              </a:rPr>
              <a:t>and posture</a:t>
            </a:r>
            <a:r>
              <a:rPr lang="en-US" sz="2800" dirty="0">
                <a:solidFill>
                  <a:schemeClr val="tx1"/>
                </a:solidFill>
                <a:latin typeface="Times New Roman" pitchFamily="18" charset="0"/>
                <a:cs typeface="Times New Roman" pitchFamily="18" charset="0"/>
              </a:rPr>
              <a:t>, as we just saw in the rocking boat example. To take another case, if your head starts to tip forward, it stretches muscles at the back of your neck. This </a:t>
            </a:r>
            <a:r>
              <a:rPr lang="en-US" sz="2800" dirty="0" smtClean="0">
                <a:solidFill>
                  <a:schemeClr val="tx1"/>
                </a:solidFill>
                <a:latin typeface="Times New Roman" pitchFamily="18" charset="0"/>
                <a:cs typeface="Times New Roman" pitchFamily="18" charset="0"/>
              </a:rPr>
              <a:t>stimulates their </a:t>
            </a:r>
            <a:r>
              <a:rPr lang="en-US" sz="2800" dirty="0">
                <a:solidFill>
                  <a:schemeClr val="tx1"/>
                </a:solidFill>
                <a:latin typeface="Times New Roman" pitchFamily="18" charset="0"/>
                <a:cs typeface="Times New Roman" pitchFamily="18" charset="0"/>
              </a:rPr>
              <a:t>muscle spindles, which send signals to the </a:t>
            </a:r>
            <a:r>
              <a:rPr lang="en-US" sz="2800" dirty="0" smtClean="0">
                <a:solidFill>
                  <a:schemeClr val="tx1"/>
                </a:solidFill>
                <a:latin typeface="Times New Roman" pitchFamily="18" charset="0"/>
                <a:cs typeface="Times New Roman" pitchFamily="18" charset="0"/>
              </a:rPr>
              <a:t>cerebellum by way of </a:t>
            </a:r>
            <a:r>
              <a:rPr lang="en-US" sz="2800" dirty="0">
                <a:solidFill>
                  <a:schemeClr val="tx1"/>
                </a:solidFill>
                <a:latin typeface="Times New Roman" pitchFamily="18" charset="0"/>
                <a:cs typeface="Times New Roman" pitchFamily="18" charset="0"/>
              </a:rPr>
              <a:t>the brainstem. The cerebellum integrates this information </a:t>
            </a:r>
            <a:r>
              <a:rPr lang="en-US" sz="2800" dirty="0" smtClean="0">
                <a:solidFill>
                  <a:schemeClr val="tx1"/>
                </a:solidFill>
                <a:latin typeface="Times New Roman" pitchFamily="18" charset="0"/>
                <a:cs typeface="Times New Roman" pitchFamily="18" charset="0"/>
              </a:rPr>
              <a:t>and relays </a:t>
            </a:r>
            <a:r>
              <a:rPr lang="en-US" sz="2800" dirty="0">
                <a:solidFill>
                  <a:schemeClr val="tx1"/>
                </a:solidFill>
                <a:latin typeface="Times New Roman" pitchFamily="18" charset="0"/>
                <a:cs typeface="Times New Roman" pitchFamily="18" charset="0"/>
              </a:rPr>
              <a:t>it to the cerebral cortex, and the cortex sends signals </a:t>
            </a:r>
            <a:r>
              <a:rPr lang="en-US" sz="2800" dirty="0" smtClean="0">
                <a:solidFill>
                  <a:schemeClr val="tx1"/>
                </a:solidFill>
                <a:latin typeface="Times New Roman" pitchFamily="18" charset="0"/>
                <a:cs typeface="Times New Roman" pitchFamily="18" charset="0"/>
              </a:rPr>
              <a:t>back, via </a:t>
            </a:r>
            <a:r>
              <a:rPr lang="en-US" sz="2800" dirty="0">
                <a:solidFill>
                  <a:schemeClr val="tx1"/>
                </a:solidFill>
                <a:latin typeface="Times New Roman" pitchFamily="18" charset="0"/>
                <a:cs typeface="Times New Roman" pitchFamily="18" charset="0"/>
              </a:rPr>
              <a:t>the brainstem, to the muscles. The muscles contract and </a:t>
            </a:r>
            <a:r>
              <a:rPr lang="en-US" sz="2800" dirty="0" smtClean="0">
                <a:solidFill>
                  <a:schemeClr val="tx1"/>
                </a:solidFill>
                <a:latin typeface="Times New Roman" pitchFamily="18" charset="0"/>
                <a:cs typeface="Times New Roman" pitchFamily="18" charset="0"/>
              </a:rPr>
              <a:t>raise your </a:t>
            </a:r>
            <a:r>
              <a:rPr lang="en-US" sz="2800" dirty="0">
                <a:solidFill>
                  <a:schemeClr val="tx1"/>
                </a:solidFill>
                <a:latin typeface="Times New Roman" pitchFamily="18" charset="0"/>
                <a:cs typeface="Times New Roman" pitchFamily="18" charset="0"/>
              </a:rPr>
              <a:t>head.</a:t>
            </a:r>
            <a:endParaRPr lang="ru-RU" sz="2800" dirty="0">
              <a:solidFill>
                <a:schemeClr val="tx1"/>
              </a:solidFill>
              <a:latin typeface="Times New Roman" pitchFamily="18" charset="0"/>
              <a:cs typeface="Times New Roman" pitchFamily="18" charset="0"/>
            </a:endParaRPr>
          </a:p>
        </p:txBody>
      </p:sp>
      <p:sp>
        <p:nvSpPr>
          <p:cNvPr id="10" name="Прямоугольник 9"/>
          <p:cNvSpPr/>
          <p:nvPr/>
        </p:nvSpPr>
        <p:spPr>
          <a:xfrm>
            <a:off x="4569636" y="6355724"/>
            <a:ext cx="4572000" cy="400110"/>
          </a:xfrm>
          <a:prstGeom prst="rect">
            <a:avLst/>
          </a:prstGeom>
        </p:spPr>
        <p:txBody>
          <a:bodyPr>
            <a:spAutoFit/>
          </a:bodyPr>
          <a:lstStyle/>
          <a:p>
            <a:r>
              <a:rPr lang="en-US" sz="2000" baseline="30000" dirty="0">
                <a:solidFill>
                  <a:schemeClr val="tx1"/>
                </a:solidFill>
                <a:latin typeface="Times New Roman" pitchFamily="18" charset="0"/>
                <a:cs typeface="Times New Roman" pitchFamily="18" charset="0"/>
              </a:rPr>
              <a:t>27</a:t>
            </a:r>
            <a:r>
              <a:rPr lang="en-US" sz="2000" dirty="0" smtClean="0">
                <a:latin typeface="Times New Roman" panose="02020603050405020304" pitchFamily="18" charset="0"/>
                <a:cs typeface="Times New Roman" panose="02020603050405020304" pitchFamily="18" charset="0"/>
              </a:rPr>
              <a:t>myo </a:t>
            </a:r>
            <a:r>
              <a:rPr lang="en-US" sz="2000" dirty="0">
                <a:latin typeface="Times New Roman" panose="02020603050405020304" pitchFamily="18" charset="0"/>
                <a:cs typeface="Times New Roman" panose="02020603050405020304" pitchFamily="18" charset="0"/>
              </a:rPr>
              <a:t>= muscle; tat (from </a:t>
            </a:r>
            <a:r>
              <a:rPr lang="en-US" sz="2000" dirty="0" err="1">
                <a:latin typeface="Times New Roman" panose="02020603050405020304" pitchFamily="18" charset="0"/>
                <a:cs typeface="Times New Roman" panose="02020603050405020304" pitchFamily="18" charset="0"/>
              </a:rPr>
              <a:t>tasis</a:t>
            </a:r>
            <a:r>
              <a:rPr lang="en-US" sz="2000" dirty="0">
                <a:latin typeface="Times New Roman" panose="02020603050405020304" pitchFamily="18" charset="0"/>
                <a:cs typeface="Times New Roman" panose="02020603050405020304" pitchFamily="18" charset="0"/>
              </a:rPr>
              <a:t>) = stretch</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449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7646" y="125367"/>
            <a:ext cx="9148728" cy="5988599"/>
          </a:xfrm>
        </p:spPr>
        <p:txBody>
          <a:bodyPr/>
          <a:lstStyle/>
          <a:p>
            <a:r>
              <a:rPr lang="en-US" sz="2800" dirty="0">
                <a:solidFill>
                  <a:schemeClr val="tx1"/>
                </a:solidFill>
                <a:latin typeface="Times New Roman" pitchFamily="18" charset="0"/>
                <a:cs typeface="Times New Roman" pitchFamily="18" charset="0"/>
              </a:rPr>
              <a:t>Stretch reflexes often feed back not to a single muscle but to </a:t>
            </a:r>
            <a:r>
              <a:rPr lang="en-US" sz="2800" dirty="0" smtClean="0">
                <a:solidFill>
                  <a:schemeClr val="tx1"/>
                </a:solidFill>
                <a:latin typeface="Times New Roman" pitchFamily="18" charset="0"/>
                <a:cs typeface="Times New Roman" pitchFamily="18" charset="0"/>
              </a:rPr>
              <a:t>a set </a:t>
            </a:r>
            <a:r>
              <a:rPr lang="en-US" sz="2800" dirty="0">
                <a:solidFill>
                  <a:schemeClr val="tx1"/>
                </a:solidFill>
                <a:latin typeface="Times New Roman" pitchFamily="18" charset="0"/>
                <a:cs typeface="Times New Roman" pitchFamily="18" charset="0"/>
              </a:rPr>
              <a:t>of </a:t>
            </a:r>
            <a:r>
              <a:rPr lang="en-US" sz="2800" i="1" dirty="0">
                <a:solidFill>
                  <a:schemeClr val="tx1"/>
                </a:solidFill>
                <a:latin typeface="Times New Roman" pitchFamily="18" charset="0"/>
                <a:cs typeface="Times New Roman" pitchFamily="18" charset="0"/>
              </a:rPr>
              <a:t>synergists</a:t>
            </a:r>
            <a:r>
              <a:rPr lang="en-US" sz="2800" dirty="0">
                <a:solidFill>
                  <a:schemeClr val="tx1"/>
                </a:solidFill>
                <a:latin typeface="Times New Roman" pitchFamily="18" charset="0"/>
                <a:cs typeface="Times New Roman" pitchFamily="18" charset="0"/>
              </a:rPr>
              <a:t> and </a:t>
            </a:r>
            <a:r>
              <a:rPr lang="en-US" sz="2800" i="1" dirty="0">
                <a:solidFill>
                  <a:schemeClr val="tx1"/>
                </a:solidFill>
                <a:latin typeface="Times New Roman" pitchFamily="18" charset="0"/>
                <a:cs typeface="Times New Roman" pitchFamily="18" charset="0"/>
              </a:rPr>
              <a:t>antagonists</a:t>
            </a:r>
            <a:r>
              <a:rPr lang="en-US" sz="2800" dirty="0">
                <a:solidFill>
                  <a:schemeClr val="tx1"/>
                </a:solidFill>
                <a:latin typeface="Times New Roman" pitchFamily="18" charset="0"/>
                <a:cs typeface="Times New Roman" pitchFamily="18" charset="0"/>
              </a:rPr>
              <a:t>. Since the contraction of a </a:t>
            </a:r>
            <a:r>
              <a:rPr lang="en-US" sz="2800" dirty="0" smtClean="0">
                <a:solidFill>
                  <a:schemeClr val="tx1"/>
                </a:solidFill>
                <a:latin typeface="Times New Roman" pitchFamily="18" charset="0"/>
                <a:cs typeface="Times New Roman" pitchFamily="18" charset="0"/>
              </a:rPr>
              <a:t>muscle on </a:t>
            </a:r>
            <a:r>
              <a:rPr lang="en-US" sz="2800" dirty="0">
                <a:solidFill>
                  <a:schemeClr val="tx1"/>
                </a:solidFill>
                <a:latin typeface="Times New Roman" pitchFamily="18" charset="0"/>
                <a:cs typeface="Times New Roman" pitchFamily="18" charset="0"/>
              </a:rPr>
              <a:t>one side of a joint stretches the antagonist on the other </a:t>
            </a:r>
            <a:r>
              <a:rPr lang="en-US" sz="2800" dirty="0" smtClean="0">
                <a:solidFill>
                  <a:schemeClr val="tx1"/>
                </a:solidFill>
                <a:latin typeface="Times New Roman" pitchFamily="18" charset="0"/>
                <a:cs typeface="Times New Roman" pitchFamily="18" charset="0"/>
              </a:rPr>
              <a:t>side, the </a:t>
            </a:r>
            <a:r>
              <a:rPr lang="en-US" sz="2800" u="sng" dirty="0">
                <a:solidFill>
                  <a:schemeClr val="tx1"/>
                </a:solidFill>
                <a:latin typeface="Times New Roman" pitchFamily="18" charset="0"/>
                <a:cs typeface="Times New Roman" pitchFamily="18" charset="0"/>
              </a:rPr>
              <a:t>flexion</a:t>
            </a:r>
            <a:r>
              <a:rPr lang="en-US" sz="2800" dirty="0">
                <a:solidFill>
                  <a:schemeClr val="tx1"/>
                </a:solidFill>
                <a:latin typeface="Times New Roman" pitchFamily="18" charset="0"/>
                <a:cs typeface="Times New Roman" pitchFamily="18" charset="0"/>
              </a:rPr>
              <a:t> of a joint creates a stretch reflex in the </a:t>
            </a:r>
            <a:r>
              <a:rPr lang="en-US" sz="2800" u="sng" dirty="0" smtClean="0">
                <a:solidFill>
                  <a:schemeClr val="tx1"/>
                </a:solidFill>
                <a:latin typeface="Times New Roman" pitchFamily="18" charset="0"/>
                <a:cs typeface="Times New Roman" pitchFamily="18" charset="0"/>
              </a:rPr>
              <a:t>extensors</a:t>
            </a:r>
            <a:r>
              <a:rPr lang="en-US" sz="2800" dirty="0" smtClean="0">
                <a:solidFill>
                  <a:schemeClr val="tx1"/>
                </a:solidFill>
                <a:latin typeface="Times New Roman" pitchFamily="18" charset="0"/>
                <a:cs typeface="Times New Roman" pitchFamily="18" charset="0"/>
              </a:rPr>
              <a:t>, and </a:t>
            </a:r>
            <a:r>
              <a:rPr lang="en-US" sz="2800" u="sng" dirty="0" smtClean="0">
                <a:solidFill>
                  <a:schemeClr val="tx1"/>
                </a:solidFill>
                <a:latin typeface="Times New Roman" pitchFamily="18" charset="0"/>
                <a:cs typeface="Times New Roman" pitchFamily="18" charset="0"/>
              </a:rPr>
              <a:t>extension</a:t>
            </a:r>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creates a stretch reflex in the </a:t>
            </a:r>
            <a:r>
              <a:rPr lang="en-US" sz="2800" u="sng" dirty="0">
                <a:solidFill>
                  <a:schemeClr val="tx1"/>
                </a:solidFill>
                <a:latin typeface="Times New Roman" pitchFamily="18" charset="0"/>
                <a:cs typeface="Times New Roman" pitchFamily="18" charset="0"/>
              </a:rPr>
              <a:t>flexors</a:t>
            </a:r>
            <a:r>
              <a:rPr lang="en-US" sz="2800" dirty="0">
                <a:solidFill>
                  <a:schemeClr val="tx1"/>
                </a:solidFill>
                <a:latin typeface="Times New Roman" pitchFamily="18" charset="0"/>
                <a:cs typeface="Times New Roman" pitchFamily="18" charset="0"/>
              </a:rPr>
              <a:t>. </a:t>
            </a:r>
            <a:endParaRPr lang="ru-RU" sz="2800" dirty="0">
              <a:solidFill>
                <a:schemeClr val="tx1"/>
              </a:solidFill>
              <a:latin typeface="Times New Roman" pitchFamily="18" charset="0"/>
              <a:cs typeface="Times New Roman" pitchFamily="18" charset="0"/>
            </a:endParaRPr>
          </a:p>
        </p:txBody>
      </p:sp>
      <p:sp>
        <p:nvSpPr>
          <p:cNvPr id="10" name="Прямоугольник 9"/>
          <p:cNvSpPr/>
          <p:nvPr/>
        </p:nvSpPr>
        <p:spPr>
          <a:xfrm>
            <a:off x="94479" y="3573016"/>
            <a:ext cx="2836299" cy="3108543"/>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Think of the </a:t>
            </a:r>
            <a:r>
              <a:rPr lang="en-US" sz="2800" dirty="0" smtClean="0">
                <a:latin typeface="Times New Roman" panose="02020603050405020304" pitchFamily="18" charset="0"/>
                <a:cs typeface="Times New Roman" panose="02020603050405020304" pitchFamily="18" charset="0"/>
              </a:rPr>
              <a:t>way your </a:t>
            </a:r>
            <a:r>
              <a:rPr lang="en-US" sz="2800" b="1" dirty="0">
                <a:solidFill>
                  <a:srgbClr val="FF0000"/>
                </a:solidFill>
                <a:latin typeface="Times New Roman" panose="02020603050405020304" pitchFamily="18" charset="0"/>
                <a:cs typeface="Times New Roman" panose="02020603050405020304" pitchFamily="18" charset="0"/>
              </a:rPr>
              <a:t>biceps </a:t>
            </a:r>
            <a:r>
              <a:rPr lang="en-US" sz="2800" b="1" dirty="0" err="1">
                <a:solidFill>
                  <a:srgbClr val="FF0000"/>
                </a:solidFill>
                <a:latin typeface="Times New Roman" panose="02020603050405020304" pitchFamily="18" charset="0"/>
                <a:cs typeface="Times New Roman" panose="02020603050405020304" pitchFamily="18" charset="0"/>
              </a:rPr>
              <a:t>brachii</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stretched when you </a:t>
            </a:r>
            <a:r>
              <a:rPr lang="en-US" sz="2800" dirty="0">
                <a:solidFill>
                  <a:srgbClr val="FF0000"/>
                </a:solidFill>
                <a:latin typeface="Times New Roman" panose="02020603050405020304" pitchFamily="18" charset="0"/>
                <a:cs typeface="Times New Roman" panose="02020603050405020304" pitchFamily="18" charset="0"/>
              </a:rPr>
              <a:t>extend your elbow</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for example</a:t>
            </a:r>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3074" name="Picture 2" descr="Elbow joint motion mechanism: 43 (a) elbow flexion and (b) elbow extension.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784804"/>
            <a:ext cx="6255596" cy="268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127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728" y="836712"/>
            <a:ext cx="9148728" cy="5988599"/>
          </a:xfrm>
        </p:spPr>
        <p:txBody>
          <a:bodyPr/>
          <a:lstStyle/>
          <a:p>
            <a:r>
              <a:rPr lang="en-US" sz="2800" dirty="0">
                <a:solidFill>
                  <a:schemeClr val="tx1"/>
                </a:solidFill>
                <a:latin typeface="Times New Roman" pitchFamily="18" charset="0"/>
                <a:cs typeface="Times New Roman" pitchFamily="18" charset="0"/>
              </a:rPr>
              <a:t>A stretch reflex is mediated primarily by the brain and </a:t>
            </a:r>
            <a:r>
              <a:rPr lang="en-US" sz="2800" dirty="0" smtClean="0">
                <a:solidFill>
                  <a:schemeClr val="tx1"/>
                </a:solidFill>
                <a:latin typeface="Times New Roman" pitchFamily="18" charset="0"/>
                <a:cs typeface="Times New Roman" pitchFamily="18" charset="0"/>
              </a:rPr>
              <a:t>is not</a:t>
            </a:r>
            <a:r>
              <a:rPr lang="en-US" sz="2800" dirty="0">
                <a:solidFill>
                  <a:schemeClr val="tx1"/>
                </a:solidFill>
                <a:latin typeface="Times New Roman" pitchFamily="18" charset="0"/>
                <a:cs typeface="Times New Roman" pitchFamily="18" charset="0"/>
              </a:rPr>
              <a:t>, therefore, strictly a spinal reflex, but a weak component </a:t>
            </a:r>
            <a:r>
              <a:rPr lang="en-US" sz="2800" dirty="0" smtClean="0">
                <a:solidFill>
                  <a:schemeClr val="tx1"/>
                </a:solidFill>
                <a:latin typeface="Times New Roman" pitchFamily="18" charset="0"/>
                <a:cs typeface="Times New Roman" pitchFamily="18" charset="0"/>
              </a:rPr>
              <a:t>of it </a:t>
            </a:r>
            <a:r>
              <a:rPr lang="en-US" sz="2800" dirty="0">
                <a:solidFill>
                  <a:schemeClr val="tx1"/>
                </a:solidFill>
                <a:latin typeface="Times New Roman" pitchFamily="18" charset="0"/>
                <a:cs typeface="Times New Roman" pitchFamily="18" charset="0"/>
              </a:rPr>
              <a:t>is spinal and occurs even if the spinal cord is </a:t>
            </a:r>
            <a:r>
              <a:rPr lang="en-US" sz="2800" dirty="0" smtClean="0">
                <a:solidFill>
                  <a:schemeClr val="tx1"/>
                </a:solidFill>
                <a:latin typeface="Times New Roman" pitchFamily="18" charset="0"/>
                <a:cs typeface="Times New Roman" pitchFamily="18" charset="0"/>
              </a:rPr>
              <a:t>severed from the brain</a:t>
            </a:r>
            <a:r>
              <a:rPr lang="en-US" sz="2800" dirty="0">
                <a:solidFill>
                  <a:schemeClr val="tx1"/>
                </a:solidFill>
                <a:latin typeface="Times New Roman" pitchFamily="18" charset="0"/>
                <a:cs typeface="Times New Roman" pitchFamily="18" charset="0"/>
              </a:rPr>
              <a:t>. The spinal component can be more pronounced if a </a:t>
            </a:r>
            <a:r>
              <a:rPr lang="en-US" sz="2800" dirty="0" smtClean="0">
                <a:solidFill>
                  <a:schemeClr val="tx1"/>
                </a:solidFill>
                <a:latin typeface="Times New Roman" pitchFamily="18" charset="0"/>
                <a:cs typeface="Times New Roman" pitchFamily="18" charset="0"/>
              </a:rPr>
              <a:t>muscle is </a:t>
            </a:r>
            <a:r>
              <a:rPr lang="en-US" sz="2800" dirty="0">
                <a:solidFill>
                  <a:schemeClr val="tx1"/>
                </a:solidFill>
                <a:latin typeface="Times New Roman" pitchFamily="18" charset="0"/>
                <a:cs typeface="Times New Roman" pitchFamily="18" charset="0"/>
              </a:rPr>
              <a:t>stretched very suddenly. This occurs in the reflexive </a:t>
            </a:r>
            <a:r>
              <a:rPr lang="en-US" sz="2800" dirty="0" smtClean="0">
                <a:solidFill>
                  <a:schemeClr val="tx1"/>
                </a:solidFill>
                <a:latin typeface="Times New Roman" pitchFamily="18" charset="0"/>
                <a:cs typeface="Times New Roman" pitchFamily="18" charset="0"/>
              </a:rPr>
              <a:t>contraction of </a:t>
            </a:r>
            <a:r>
              <a:rPr lang="en-US" sz="2800" dirty="0">
                <a:solidFill>
                  <a:schemeClr val="tx1"/>
                </a:solidFill>
                <a:latin typeface="Times New Roman" pitchFamily="18" charset="0"/>
                <a:cs typeface="Times New Roman" pitchFamily="18" charset="0"/>
              </a:rPr>
              <a:t>a muscle when its tendon is tapped, as in the familiar </a:t>
            </a:r>
            <a:r>
              <a:rPr lang="en-US" sz="2800" b="1" dirty="0" smtClean="0">
                <a:solidFill>
                  <a:srgbClr val="FF0000"/>
                </a:solidFill>
                <a:latin typeface="Times New Roman" pitchFamily="18" charset="0"/>
                <a:cs typeface="Times New Roman" pitchFamily="18" charset="0"/>
              </a:rPr>
              <a:t>patellar (knee-jerk</a:t>
            </a:r>
            <a:r>
              <a:rPr lang="en-US" sz="2800" b="1" dirty="0">
                <a:solidFill>
                  <a:srgbClr val="FF0000"/>
                </a:solidFill>
                <a:latin typeface="Times New Roman" pitchFamily="18" charset="0"/>
                <a:cs typeface="Times New Roman" pitchFamily="18" charset="0"/>
              </a:rPr>
              <a:t>) reflex. </a:t>
            </a:r>
            <a:endParaRPr lang="ru-RU" sz="2800" b="1" dirty="0">
              <a:solidFill>
                <a:srgbClr val="FF0000"/>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25</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1141090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728" y="188640"/>
            <a:ext cx="9148728" cy="6669360"/>
          </a:xfrm>
        </p:spPr>
        <p:txBody>
          <a:bodyPr/>
          <a:lstStyle/>
          <a:p>
            <a:r>
              <a:rPr lang="en-US" sz="2700" dirty="0">
                <a:solidFill>
                  <a:schemeClr val="tx1"/>
                </a:solidFill>
                <a:latin typeface="Times New Roman" pitchFamily="18" charset="0"/>
                <a:cs typeface="Times New Roman" pitchFamily="18" charset="0"/>
              </a:rPr>
              <a:t>Tapping the patellar ligament with a reflex hammer abruptly stretches the </a:t>
            </a:r>
            <a:r>
              <a:rPr lang="en-US" sz="2700" i="1" dirty="0">
                <a:solidFill>
                  <a:schemeClr val="tx1"/>
                </a:solidFill>
                <a:latin typeface="Times New Roman" pitchFamily="18" charset="0"/>
                <a:cs typeface="Times New Roman" pitchFamily="18" charset="0"/>
              </a:rPr>
              <a:t>quadriceps</a:t>
            </a:r>
            <a:r>
              <a:rPr lang="en-US" sz="2700" dirty="0">
                <a:solidFill>
                  <a:schemeClr val="tx1"/>
                </a:solidFill>
                <a:latin typeface="Times New Roman" pitchFamily="18" charset="0"/>
                <a:cs typeface="Times New Roman" pitchFamily="18" charset="0"/>
              </a:rPr>
              <a:t> </a:t>
            </a:r>
            <a:r>
              <a:rPr lang="en-US" sz="2700" i="1" dirty="0" err="1">
                <a:solidFill>
                  <a:schemeClr val="tx1"/>
                </a:solidFill>
                <a:latin typeface="Times New Roman" pitchFamily="18" charset="0"/>
                <a:cs typeface="Times New Roman" pitchFamily="18" charset="0"/>
              </a:rPr>
              <a:t>femoris</a:t>
            </a:r>
            <a:r>
              <a:rPr lang="en-US" sz="2700" i="1" dirty="0">
                <a:solidFill>
                  <a:schemeClr val="tx1"/>
                </a:solidFill>
                <a:latin typeface="Times New Roman" pitchFamily="18" charset="0"/>
                <a:cs typeface="Times New Roman" pitchFamily="18" charset="0"/>
              </a:rPr>
              <a:t> muscle </a:t>
            </a:r>
            <a:r>
              <a:rPr lang="en-US" sz="2700" dirty="0">
                <a:solidFill>
                  <a:schemeClr val="tx1"/>
                </a:solidFill>
                <a:latin typeface="Times New Roman" pitchFamily="18" charset="0"/>
                <a:cs typeface="Times New Roman" pitchFamily="18" charset="0"/>
              </a:rPr>
              <a:t>of the thigh (fig. 13.22). This stimulates numerous muscle  spindles in the quadriceps and sends an intense volley of signals to the </a:t>
            </a:r>
            <a:r>
              <a:rPr lang="en-US" sz="2700" dirty="0" smtClean="0">
                <a:solidFill>
                  <a:schemeClr val="tx1"/>
                </a:solidFill>
                <a:latin typeface="Times New Roman" pitchFamily="18" charset="0"/>
                <a:cs typeface="Times New Roman" pitchFamily="18" charset="0"/>
              </a:rPr>
              <a:t>spinal cord</a:t>
            </a:r>
            <a:r>
              <a:rPr lang="en-US" sz="2700" dirty="0">
                <a:solidFill>
                  <a:schemeClr val="tx1"/>
                </a:solidFill>
                <a:latin typeface="Times New Roman" pitchFamily="18" charset="0"/>
                <a:cs typeface="Times New Roman" pitchFamily="18" charset="0"/>
              </a:rPr>
              <a:t>, mainly by way of primary afferent fibers</a:t>
            </a:r>
            <a:r>
              <a:rPr lang="en-US" sz="2700" dirty="0" smtClean="0">
                <a:solidFill>
                  <a:schemeClr val="tx1"/>
                </a:solidFill>
                <a:latin typeface="Times New Roman" pitchFamily="18" charset="0"/>
                <a:cs typeface="Times New Roman" pitchFamily="18" charset="0"/>
              </a:rPr>
              <a:t>.</a:t>
            </a:r>
          </a:p>
          <a:p>
            <a:endParaRPr lang="en-US" sz="2700" dirty="0">
              <a:solidFill>
                <a:schemeClr val="tx1"/>
              </a:solidFill>
              <a:latin typeface="Times New Roman" pitchFamily="18" charset="0"/>
              <a:cs typeface="Times New Roman" pitchFamily="18" charset="0"/>
            </a:endParaRPr>
          </a:p>
          <a:p>
            <a:r>
              <a:rPr lang="en-US" sz="2700" dirty="0" smtClean="0">
                <a:solidFill>
                  <a:schemeClr val="tx1"/>
                </a:solidFill>
                <a:latin typeface="Times New Roman" pitchFamily="18" charset="0"/>
                <a:cs typeface="Times New Roman" pitchFamily="18" charset="0"/>
              </a:rPr>
              <a:t> </a:t>
            </a:r>
            <a:r>
              <a:rPr lang="en-US" sz="2700" dirty="0">
                <a:solidFill>
                  <a:schemeClr val="tx1"/>
                </a:solidFill>
                <a:latin typeface="Times New Roman" pitchFamily="18" charset="0"/>
                <a:cs typeface="Times New Roman" pitchFamily="18" charset="0"/>
              </a:rPr>
              <a:t>In the spinal cord, these fibers synapse directly with the </a:t>
            </a:r>
            <a:r>
              <a:rPr lang="en-US" sz="2700" dirty="0" smtClean="0">
                <a:solidFill>
                  <a:schemeClr val="tx1"/>
                </a:solidFill>
                <a:latin typeface="Times New Roman" pitchFamily="18" charset="0"/>
                <a:cs typeface="Times New Roman" pitchFamily="18" charset="0"/>
              </a:rPr>
              <a:t>alpha motor </a:t>
            </a:r>
            <a:r>
              <a:rPr lang="en-US" sz="2700" dirty="0">
                <a:solidFill>
                  <a:schemeClr val="tx1"/>
                </a:solidFill>
                <a:latin typeface="Times New Roman" pitchFamily="18" charset="0"/>
                <a:cs typeface="Times New Roman" pitchFamily="18" charset="0"/>
              </a:rPr>
              <a:t>neurons that return to the muscle, thus </a:t>
            </a:r>
            <a:r>
              <a:rPr lang="en-US" sz="2700" dirty="0" smtClean="0">
                <a:solidFill>
                  <a:schemeClr val="tx1"/>
                </a:solidFill>
                <a:latin typeface="Times New Roman" pitchFamily="18" charset="0"/>
                <a:cs typeface="Times New Roman" pitchFamily="18" charset="0"/>
              </a:rPr>
              <a:t>forming </a:t>
            </a:r>
            <a:r>
              <a:rPr lang="en-US" sz="2700" b="1" dirty="0" smtClean="0">
                <a:solidFill>
                  <a:srgbClr val="FF0000"/>
                </a:solidFill>
                <a:latin typeface="Times New Roman" pitchFamily="18" charset="0"/>
                <a:cs typeface="Times New Roman" pitchFamily="18" charset="0"/>
              </a:rPr>
              <a:t>monosynaptic </a:t>
            </a:r>
            <a:r>
              <a:rPr lang="en-US" sz="2700" b="1" dirty="0">
                <a:solidFill>
                  <a:srgbClr val="FF0000"/>
                </a:solidFill>
                <a:latin typeface="Times New Roman" pitchFamily="18" charset="0"/>
                <a:cs typeface="Times New Roman" pitchFamily="18" charset="0"/>
              </a:rPr>
              <a:t>reflex arcs</a:t>
            </a:r>
            <a:r>
              <a:rPr lang="en-US" sz="2700" dirty="0">
                <a:solidFill>
                  <a:schemeClr val="tx1"/>
                </a:solidFill>
                <a:latin typeface="Times New Roman" pitchFamily="18" charset="0"/>
                <a:cs typeface="Times New Roman" pitchFamily="18" charset="0"/>
              </a:rPr>
              <a:t>. That is, there is only one synapse between </a:t>
            </a:r>
            <a:r>
              <a:rPr lang="en-US" sz="2700" dirty="0" smtClean="0">
                <a:solidFill>
                  <a:schemeClr val="tx1"/>
                </a:solidFill>
                <a:latin typeface="Times New Roman" pitchFamily="18" charset="0"/>
                <a:cs typeface="Times New Roman" pitchFamily="18" charset="0"/>
              </a:rPr>
              <a:t>the afferent </a:t>
            </a:r>
            <a:r>
              <a:rPr lang="en-US" sz="2700" dirty="0">
                <a:solidFill>
                  <a:schemeClr val="tx1"/>
                </a:solidFill>
                <a:latin typeface="Times New Roman" pitchFamily="18" charset="0"/>
                <a:cs typeface="Times New Roman" pitchFamily="18" charset="0"/>
              </a:rPr>
              <a:t>and efferent neuron, so there is little synaptic delay and </a:t>
            </a:r>
            <a:r>
              <a:rPr lang="en-US" sz="2700" dirty="0" smtClean="0">
                <a:solidFill>
                  <a:schemeClr val="tx1"/>
                </a:solidFill>
                <a:latin typeface="Times New Roman" pitchFamily="18" charset="0"/>
                <a:cs typeface="Times New Roman" pitchFamily="18" charset="0"/>
              </a:rPr>
              <a:t>a very </a:t>
            </a:r>
            <a:r>
              <a:rPr lang="en-US" sz="2700" dirty="0">
                <a:solidFill>
                  <a:schemeClr val="tx1"/>
                </a:solidFill>
                <a:latin typeface="Times New Roman" pitchFamily="18" charset="0"/>
                <a:cs typeface="Times New Roman" pitchFamily="18" charset="0"/>
              </a:rPr>
              <a:t>prompt response. The alpha motor neurons excite the quadriceps, making it contract and creating the knee jerk.</a:t>
            </a:r>
            <a:endParaRPr lang="ru-RU" sz="27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57319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337" y="116632"/>
            <a:ext cx="9170403" cy="6578236"/>
          </a:xfrm>
          <a:prstGeom prst="rect">
            <a:avLst/>
          </a:prstGeom>
        </p:spPr>
      </p:pic>
    </p:spTree>
    <p:extLst>
      <p:ext uri="{BB962C8B-B14F-4D97-AF65-F5344CB8AC3E}">
        <p14:creationId xmlns:p14="http://schemas.microsoft.com/office/powerpoint/2010/main" val="1176414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7646" y="265682"/>
            <a:ext cx="9148728" cy="5988599"/>
          </a:xfrm>
        </p:spPr>
        <p:txBody>
          <a:bodyPr/>
          <a:lstStyle/>
          <a:p>
            <a:r>
              <a:rPr lang="en-US" sz="2600" dirty="0">
                <a:solidFill>
                  <a:schemeClr val="tx1"/>
                </a:solidFill>
                <a:latin typeface="Times New Roman" pitchFamily="18" charset="0"/>
                <a:cs typeface="Times New Roman" pitchFamily="18" charset="0"/>
              </a:rPr>
              <a:t>There are many other tendon reflexes. A tap on the calcaneal tendon causes plantar flexion of the foot, a tap on the triceps </a:t>
            </a:r>
            <a:r>
              <a:rPr lang="en-US" sz="2600" dirty="0" err="1">
                <a:solidFill>
                  <a:schemeClr val="tx1"/>
                </a:solidFill>
                <a:latin typeface="Times New Roman" pitchFamily="18" charset="0"/>
                <a:cs typeface="Times New Roman" pitchFamily="18" charset="0"/>
              </a:rPr>
              <a:t>brachii</a:t>
            </a:r>
            <a:r>
              <a:rPr lang="en-US" sz="2600" dirty="0">
                <a:solidFill>
                  <a:schemeClr val="tx1"/>
                </a:solidFill>
                <a:latin typeface="Times New Roman" pitchFamily="18" charset="0"/>
                <a:cs typeface="Times New Roman" pitchFamily="18" charset="0"/>
              </a:rPr>
              <a:t> tendon causes extension of the elbow, and a tap on the masseter causes clenching of the jaw. </a:t>
            </a:r>
          </a:p>
          <a:p>
            <a:endParaRPr lang="en-US" sz="2600" dirty="0">
              <a:solidFill>
                <a:schemeClr val="tx1"/>
              </a:solidFill>
              <a:latin typeface="Times New Roman" pitchFamily="18" charset="0"/>
              <a:cs typeface="Times New Roman" pitchFamily="18" charset="0"/>
            </a:endParaRPr>
          </a:p>
          <a:p>
            <a:r>
              <a:rPr lang="en-US" sz="2600" dirty="0">
                <a:solidFill>
                  <a:schemeClr val="tx1"/>
                </a:solidFill>
                <a:latin typeface="Times New Roman" pitchFamily="18" charset="0"/>
                <a:cs typeface="Times New Roman" pitchFamily="18" charset="0"/>
              </a:rPr>
              <a:t>Testing somatic reflexes is valuable in diagnosing many diseases that cause exaggeration, inhibition, or absence of reflexes—for example, </a:t>
            </a:r>
            <a:r>
              <a:rPr lang="en-US" sz="2600" i="1" dirty="0" err="1">
                <a:solidFill>
                  <a:schemeClr val="tx1"/>
                </a:solidFill>
                <a:latin typeface="Times New Roman" pitchFamily="18" charset="0"/>
                <a:cs typeface="Times New Roman" pitchFamily="18" charset="0"/>
              </a:rPr>
              <a:t>neurosyphilis</a:t>
            </a:r>
            <a:r>
              <a:rPr lang="en-US" sz="2600" dirty="0">
                <a:solidFill>
                  <a:schemeClr val="tx1"/>
                </a:solidFill>
                <a:latin typeface="Times New Roman" pitchFamily="18" charset="0"/>
                <a:cs typeface="Times New Roman" pitchFamily="18" charset="0"/>
              </a:rPr>
              <a:t> and </a:t>
            </a:r>
            <a:r>
              <a:rPr lang="en-US" sz="2600" i="1" dirty="0">
                <a:solidFill>
                  <a:schemeClr val="tx1"/>
                </a:solidFill>
                <a:latin typeface="Times New Roman" pitchFamily="18" charset="0"/>
                <a:cs typeface="Times New Roman" pitchFamily="18" charset="0"/>
              </a:rPr>
              <a:t>other infectious diseases, diabetes mellitus, multiple sclerosis, alcoholism, hormone </a:t>
            </a:r>
            <a:r>
              <a:rPr lang="en-US" sz="2600" dirty="0">
                <a:solidFill>
                  <a:schemeClr val="tx1"/>
                </a:solidFill>
                <a:latin typeface="Times New Roman" pitchFamily="18" charset="0"/>
                <a:cs typeface="Times New Roman" pitchFamily="18" charset="0"/>
              </a:rPr>
              <a:t>and</a:t>
            </a:r>
            <a:r>
              <a:rPr lang="en-US" sz="2600" i="1" dirty="0">
                <a:solidFill>
                  <a:schemeClr val="tx1"/>
                </a:solidFill>
                <a:latin typeface="Times New Roman" pitchFamily="18" charset="0"/>
                <a:cs typeface="Times New Roman" pitchFamily="18" charset="0"/>
              </a:rPr>
              <a:t> electrolyte imbalances, </a:t>
            </a:r>
            <a:r>
              <a:rPr lang="en-US" sz="2600" dirty="0">
                <a:solidFill>
                  <a:schemeClr val="tx1"/>
                </a:solidFill>
                <a:latin typeface="Times New Roman" pitchFamily="18" charset="0"/>
                <a:cs typeface="Times New Roman" pitchFamily="18" charset="0"/>
              </a:rPr>
              <a:t>and</a:t>
            </a:r>
            <a:r>
              <a:rPr lang="en-US" sz="2600" i="1" dirty="0">
                <a:solidFill>
                  <a:schemeClr val="tx1"/>
                </a:solidFill>
                <a:latin typeface="Times New Roman" pitchFamily="18" charset="0"/>
                <a:cs typeface="Times New Roman" pitchFamily="18" charset="0"/>
              </a:rPr>
              <a:t> lesions of the nervous system</a:t>
            </a:r>
            <a:r>
              <a:rPr lang="en-US" sz="2600" dirty="0">
                <a:solidFill>
                  <a:schemeClr val="tx1"/>
                </a:solidFill>
                <a:latin typeface="Times New Roman" pitchFamily="18" charset="0"/>
                <a:cs typeface="Times New Roman" pitchFamily="18" charset="0"/>
              </a:rPr>
              <a:t>.</a:t>
            </a:r>
            <a:endParaRPr lang="ru-RU" sz="2600"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28</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2377468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7646" y="265682"/>
            <a:ext cx="9148728" cy="5988599"/>
          </a:xfrm>
        </p:spPr>
        <p:txBody>
          <a:bodyPr/>
          <a:lstStyle/>
          <a:p>
            <a:pPr marL="114300" indent="0">
              <a:buNone/>
            </a:pPr>
            <a:r>
              <a:rPr lang="en-US" sz="2600" dirty="0">
                <a:solidFill>
                  <a:schemeClr val="tx1"/>
                </a:solidFill>
                <a:latin typeface="Times New Roman" pitchFamily="18" charset="0"/>
                <a:cs typeface="Times New Roman" pitchFamily="18" charset="0"/>
              </a:rPr>
              <a:t>Stretch reflexes and other muscle contractions </a:t>
            </a:r>
            <a:r>
              <a:rPr lang="en-US" sz="2600" dirty="0" smtClean="0">
                <a:solidFill>
                  <a:schemeClr val="tx1"/>
                </a:solidFill>
                <a:latin typeface="Times New Roman" pitchFamily="18" charset="0"/>
                <a:cs typeface="Times New Roman" pitchFamily="18" charset="0"/>
              </a:rPr>
              <a:t>often depend </a:t>
            </a:r>
            <a:r>
              <a:rPr lang="en-US" sz="2600" dirty="0">
                <a:solidFill>
                  <a:schemeClr val="tx1"/>
                </a:solidFill>
                <a:latin typeface="Times New Roman" pitchFamily="18" charset="0"/>
                <a:cs typeface="Times New Roman" pitchFamily="18" charset="0"/>
              </a:rPr>
              <a:t>on </a:t>
            </a:r>
            <a:r>
              <a:rPr lang="en-US" sz="2600" b="1" dirty="0">
                <a:solidFill>
                  <a:srgbClr val="FF0000"/>
                </a:solidFill>
                <a:latin typeface="Times New Roman" pitchFamily="18" charset="0"/>
                <a:cs typeface="Times New Roman" pitchFamily="18" charset="0"/>
              </a:rPr>
              <a:t>reciprocal inhibition</a:t>
            </a:r>
            <a:r>
              <a:rPr lang="en-US" sz="2600" dirty="0">
                <a:solidFill>
                  <a:schemeClr val="tx1"/>
                </a:solidFill>
                <a:latin typeface="Times New Roman" pitchFamily="18" charset="0"/>
                <a:cs typeface="Times New Roman" pitchFamily="18" charset="0"/>
              </a:rPr>
              <a:t>, a reflex that prevents </a:t>
            </a:r>
            <a:r>
              <a:rPr lang="en-US" sz="2600" dirty="0" smtClean="0">
                <a:solidFill>
                  <a:schemeClr val="tx1"/>
                </a:solidFill>
                <a:latin typeface="Times New Roman" pitchFamily="18" charset="0"/>
                <a:cs typeface="Times New Roman" pitchFamily="18" charset="0"/>
              </a:rPr>
              <a:t>muscles from </a:t>
            </a:r>
            <a:r>
              <a:rPr lang="en-US" sz="2600" dirty="0">
                <a:solidFill>
                  <a:schemeClr val="tx1"/>
                </a:solidFill>
                <a:latin typeface="Times New Roman" pitchFamily="18" charset="0"/>
                <a:cs typeface="Times New Roman" pitchFamily="18" charset="0"/>
              </a:rPr>
              <a:t>working against each other by inhibiting antagonists. </a:t>
            </a:r>
            <a:r>
              <a:rPr lang="en-US" sz="2600" dirty="0" smtClean="0">
                <a:solidFill>
                  <a:schemeClr val="tx1"/>
                </a:solidFill>
                <a:latin typeface="Times New Roman" pitchFamily="18" charset="0"/>
                <a:cs typeface="Times New Roman" pitchFamily="18" charset="0"/>
              </a:rPr>
              <a:t>In the </a:t>
            </a:r>
            <a:r>
              <a:rPr lang="en-US" sz="2600" dirty="0">
                <a:solidFill>
                  <a:schemeClr val="tx1"/>
                </a:solidFill>
                <a:latin typeface="Times New Roman" pitchFamily="18" charset="0"/>
                <a:cs typeface="Times New Roman" pitchFamily="18" charset="0"/>
              </a:rPr>
              <a:t>knee jerk, for example, the quadriceps would not </a:t>
            </a:r>
            <a:r>
              <a:rPr lang="en-US" sz="2600" dirty="0" smtClean="0">
                <a:solidFill>
                  <a:schemeClr val="tx1"/>
                </a:solidFill>
                <a:latin typeface="Times New Roman" pitchFamily="18" charset="0"/>
                <a:cs typeface="Times New Roman" pitchFamily="18" charset="0"/>
              </a:rPr>
              <a:t>produce much </a:t>
            </a:r>
            <a:r>
              <a:rPr lang="en-US" sz="2600" dirty="0">
                <a:solidFill>
                  <a:schemeClr val="tx1"/>
                </a:solidFill>
                <a:latin typeface="Times New Roman" pitchFamily="18" charset="0"/>
                <a:cs typeface="Times New Roman" pitchFamily="18" charset="0"/>
              </a:rPr>
              <a:t>joint movement if its antagonists, the hamstring muscles, contracted at the same time. But reciprocal inhibition </a:t>
            </a:r>
            <a:r>
              <a:rPr lang="en-US" sz="2600" dirty="0" smtClean="0">
                <a:solidFill>
                  <a:schemeClr val="tx1"/>
                </a:solidFill>
                <a:latin typeface="Times New Roman" pitchFamily="18" charset="0"/>
                <a:cs typeface="Times New Roman" pitchFamily="18" charset="0"/>
              </a:rPr>
              <a:t>prevents that </a:t>
            </a:r>
            <a:r>
              <a:rPr lang="en-US" sz="2600" dirty="0">
                <a:solidFill>
                  <a:schemeClr val="tx1"/>
                </a:solidFill>
                <a:latin typeface="Times New Roman" pitchFamily="18" charset="0"/>
                <a:cs typeface="Times New Roman" pitchFamily="18" charset="0"/>
              </a:rPr>
              <a:t>from happening. Some branches of the sensory fibers </a:t>
            </a:r>
            <a:r>
              <a:rPr lang="en-US" sz="2600" dirty="0" smtClean="0">
                <a:solidFill>
                  <a:schemeClr val="tx1"/>
                </a:solidFill>
                <a:latin typeface="Times New Roman" pitchFamily="18" charset="0"/>
                <a:cs typeface="Times New Roman" pitchFamily="18" charset="0"/>
              </a:rPr>
              <a:t>from the </a:t>
            </a:r>
            <a:r>
              <a:rPr lang="en-US" sz="2600" dirty="0">
                <a:solidFill>
                  <a:schemeClr val="tx1"/>
                </a:solidFill>
                <a:latin typeface="Times New Roman" pitchFamily="18" charset="0"/>
                <a:cs typeface="Times New Roman" pitchFamily="18" charset="0"/>
              </a:rPr>
              <a:t>quadriceps </a:t>
            </a:r>
            <a:r>
              <a:rPr lang="en-US" sz="2600" dirty="0" smtClean="0">
                <a:solidFill>
                  <a:schemeClr val="tx1"/>
                </a:solidFill>
                <a:latin typeface="Times New Roman" pitchFamily="18" charset="0"/>
                <a:cs typeface="Times New Roman" pitchFamily="18" charset="0"/>
              </a:rPr>
              <a:t>muscle spindles </a:t>
            </a:r>
            <a:r>
              <a:rPr lang="en-US" sz="2600" dirty="0">
                <a:solidFill>
                  <a:schemeClr val="tx1"/>
                </a:solidFill>
                <a:latin typeface="Times New Roman" pitchFamily="18" charset="0"/>
                <a:cs typeface="Times New Roman" pitchFamily="18" charset="0"/>
              </a:rPr>
              <a:t>stimulate spinal </a:t>
            </a:r>
            <a:r>
              <a:rPr lang="en-US" sz="2600" dirty="0" smtClean="0">
                <a:solidFill>
                  <a:schemeClr val="tx1"/>
                </a:solidFill>
                <a:latin typeface="Times New Roman" pitchFamily="18" charset="0"/>
                <a:cs typeface="Times New Roman" pitchFamily="18" charset="0"/>
              </a:rPr>
              <a:t>interneurons that</a:t>
            </a:r>
            <a:r>
              <a:rPr lang="en-US" sz="2600" dirty="0">
                <a:solidFill>
                  <a:schemeClr val="tx1"/>
                </a:solidFill>
                <a:latin typeface="Times New Roman" pitchFamily="18" charset="0"/>
                <a:cs typeface="Times New Roman" pitchFamily="18" charset="0"/>
              </a:rPr>
              <a:t>, in turn, inhibit the alpha motor neurons of the </a:t>
            </a:r>
            <a:r>
              <a:rPr lang="en-US" sz="2600" dirty="0" smtClean="0">
                <a:solidFill>
                  <a:schemeClr val="tx1"/>
                </a:solidFill>
                <a:latin typeface="Times New Roman" pitchFamily="18" charset="0"/>
                <a:cs typeface="Times New Roman" pitchFamily="18" charset="0"/>
              </a:rPr>
              <a:t>hamstrings (fig</a:t>
            </a:r>
            <a:r>
              <a:rPr lang="en-US" sz="2600" dirty="0">
                <a:solidFill>
                  <a:schemeClr val="tx1"/>
                </a:solidFill>
                <a:latin typeface="Times New Roman" pitchFamily="18" charset="0"/>
                <a:cs typeface="Times New Roman" pitchFamily="18" charset="0"/>
              </a:rPr>
              <a:t>. 13.22). The hamstrings remain relaxed and allow </a:t>
            </a:r>
            <a:r>
              <a:rPr lang="en-US" sz="2600" dirty="0" smtClean="0">
                <a:solidFill>
                  <a:schemeClr val="tx1"/>
                </a:solidFill>
                <a:latin typeface="Times New Roman" pitchFamily="18" charset="0"/>
                <a:cs typeface="Times New Roman" pitchFamily="18" charset="0"/>
              </a:rPr>
              <a:t>the quadriceps </a:t>
            </a:r>
            <a:r>
              <a:rPr lang="en-US" sz="2600" dirty="0">
                <a:solidFill>
                  <a:schemeClr val="tx1"/>
                </a:solidFill>
                <a:latin typeface="Times New Roman" pitchFamily="18" charset="0"/>
                <a:cs typeface="Times New Roman" pitchFamily="18" charset="0"/>
              </a:rPr>
              <a:t>to extend the knee.</a:t>
            </a:r>
            <a:endParaRPr lang="ru-RU" sz="2600"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29</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1769265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p:nvPr/>
        </p:nvSpPr>
        <p:spPr>
          <a:xfrm>
            <a:off x="-4175" y="2344559"/>
            <a:ext cx="9152350" cy="2168888"/>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800"/>
              <a:buFont typeface="Trebuchet MS" panose="020B0603020202020204"/>
              <a:buNone/>
            </a:pPr>
            <a:endParaRPr sz="1800" b="0" i="0" u="none" strike="noStrike" cap="none">
              <a:solidFill>
                <a:srgbClr val="F1F1F1"/>
              </a:solidFill>
              <a:latin typeface="Trebuchet MS" panose="020B0603020202020204"/>
              <a:ea typeface="Trebuchet MS" panose="020B0603020202020204"/>
              <a:cs typeface="Trebuchet MS" panose="020B0603020202020204"/>
              <a:sym typeface="Trebuchet MS" panose="020B0603020202020204"/>
            </a:endParaRPr>
          </a:p>
        </p:txBody>
      </p:sp>
      <p:sp>
        <p:nvSpPr>
          <p:cNvPr id="33" name="Google Shape;33;p6"/>
          <p:cNvSpPr txBox="1"/>
          <p:nvPr/>
        </p:nvSpPr>
        <p:spPr>
          <a:xfrm>
            <a:off x="1907704" y="2708920"/>
            <a:ext cx="6079063" cy="1054735"/>
          </a:xfrm>
          <a:prstGeom prst="rect">
            <a:avLst/>
          </a:prstGeom>
          <a:noFill/>
          <a:ln>
            <a:noFill/>
          </a:ln>
        </p:spPr>
        <p:txBody>
          <a:bodyPr spcFirstLastPara="1" wrap="square" lIns="38125" tIns="38125" rIns="38125" bIns="38125" anchor="ctr" anchorCtr="0">
            <a:noAutofit/>
          </a:bodyPr>
          <a:lstStyle/>
          <a:p>
            <a:pPr marL="403225" lvl="0" indent="-444500">
              <a:lnSpc>
                <a:spcPct val="150000"/>
              </a:lnSpc>
              <a:buClr>
                <a:srgbClr val="F1F1F1"/>
              </a:buClr>
              <a:buSzPts val="7000"/>
              <a:buFont typeface="Times New Roman" panose="02020603050405020304"/>
              <a:buChar char="◆"/>
            </a:pPr>
            <a:r>
              <a:rPr lang="en-US" sz="7000" b="1" dirty="0">
                <a:solidFill>
                  <a:srgbClr val="F1F1F1"/>
                </a:solidFill>
                <a:latin typeface="Times New Roman" panose="02020603050405020304"/>
                <a:ea typeface="Times New Roman" panose="02020603050405020304"/>
                <a:cs typeface="Times New Roman" panose="02020603050405020304"/>
                <a:sym typeface="Times New Roman" panose="02020603050405020304"/>
              </a:rPr>
              <a:t>Introduction </a:t>
            </a:r>
            <a:endParaRPr lang="en-US" sz="7000" b="1" i="0" u="none" strike="noStrike" cap="none" dirty="0">
              <a:solidFill>
                <a:srgbClr val="F1F1F1"/>
              </a:solidFill>
              <a:latin typeface="Times New Roman" panose="02020603050405020304"/>
              <a:ea typeface="Times New Roman" panose="02020603050405020304"/>
              <a:cs typeface="Times New Roman" panose="02020603050405020304"/>
              <a:sym typeface="Times New Roman" panose="02020603050405020304"/>
            </a:endParaRPr>
          </a:p>
        </p:txBody>
      </p:sp>
    </p:spTree>
    <p:extLst>
      <p:ext uri="{BB962C8B-B14F-4D97-AF65-F5344CB8AC3E}">
        <p14:creationId xmlns:p14="http://schemas.microsoft.com/office/powerpoint/2010/main" val="3790851212"/>
      </p:ext>
    </p:extLst>
  </p:cSld>
  <p:clrMapOvr>
    <a:masterClrMapping/>
  </p:clrMapOvr>
  <mc:AlternateContent xmlns:mc="http://schemas.openxmlformats.org/markup-compatibility/2006" xmlns:p14="http://schemas.microsoft.com/office/powerpoint/2010/main">
    <mc:Choice Requires="p14">
      <p:transition spd="slow" p14:dur="1200">
        <p:push dir="r"/>
      </p:transition>
    </mc:Choice>
    <mc:Fallback xmlns="">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337" y="116632"/>
            <a:ext cx="9170403" cy="6578236"/>
          </a:xfrm>
          <a:prstGeom prst="rect">
            <a:avLst/>
          </a:prstGeom>
        </p:spPr>
      </p:pic>
    </p:spTree>
    <p:extLst>
      <p:ext uri="{BB962C8B-B14F-4D97-AF65-F5344CB8AC3E}">
        <p14:creationId xmlns:p14="http://schemas.microsoft.com/office/powerpoint/2010/main" val="2666341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p:nvPr/>
        </p:nvSpPr>
        <p:spPr>
          <a:xfrm>
            <a:off x="-4175" y="2344559"/>
            <a:ext cx="9152350" cy="2168888"/>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800"/>
              <a:buFont typeface="Trebuchet MS" panose="020B0603020202020204"/>
              <a:buNone/>
            </a:pPr>
            <a:endParaRPr sz="1800" b="0" i="0" u="none" strike="noStrike" cap="none">
              <a:solidFill>
                <a:srgbClr val="F1F1F1"/>
              </a:solidFill>
              <a:latin typeface="Trebuchet MS" panose="020B0603020202020204"/>
              <a:ea typeface="Trebuchet MS" panose="020B0603020202020204"/>
              <a:cs typeface="Trebuchet MS" panose="020B0603020202020204"/>
              <a:sym typeface="Trebuchet MS" panose="020B0603020202020204"/>
            </a:endParaRPr>
          </a:p>
        </p:txBody>
      </p:sp>
      <p:sp>
        <p:nvSpPr>
          <p:cNvPr id="33" name="Google Shape;33;p6"/>
          <p:cNvSpPr txBox="1"/>
          <p:nvPr/>
        </p:nvSpPr>
        <p:spPr>
          <a:xfrm>
            <a:off x="-144524" y="2901635"/>
            <a:ext cx="9433048" cy="1054735"/>
          </a:xfrm>
          <a:prstGeom prst="rect">
            <a:avLst/>
          </a:prstGeom>
          <a:noFill/>
          <a:ln>
            <a:noFill/>
          </a:ln>
        </p:spPr>
        <p:txBody>
          <a:bodyPr spcFirstLastPara="1" wrap="square" lIns="38125" tIns="38125" rIns="38125" bIns="38125" anchor="ctr" anchorCtr="0">
            <a:noAutofit/>
          </a:bodyPr>
          <a:lstStyle/>
          <a:p>
            <a:pPr marL="403225" lvl="0" indent="-444500" algn="ctr">
              <a:buClr>
                <a:srgbClr val="F1F1F1"/>
              </a:buClr>
              <a:buSzPts val="7000"/>
              <a:buFont typeface="Times New Roman" panose="02020603050405020304"/>
              <a:buChar char="◆"/>
            </a:pPr>
            <a:r>
              <a:rPr lang="en-US" sz="6000" b="1" dirty="0">
                <a:solidFill>
                  <a:srgbClr val="F1F1F1"/>
                </a:solidFill>
                <a:latin typeface="Times New Roman" panose="02020603050405020304"/>
                <a:ea typeface="Times New Roman" panose="02020603050405020304"/>
                <a:cs typeface="Times New Roman" panose="02020603050405020304"/>
                <a:sym typeface="Times New Roman" panose="02020603050405020304"/>
              </a:rPr>
              <a:t>The Flexor (Withdrawal) Reflex</a:t>
            </a:r>
            <a:endParaRPr lang="en-US" sz="6000" b="1" i="0" u="none" strike="noStrike" cap="none" dirty="0">
              <a:solidFill>
                <a:srgbClr val="F1F1F1"/>
              </a:solidFill>
              <a:latin typeface="Times New Roman" panose="02020603050405020304"/>
              <a:ea typeface="Times New Roman" panose="02020603050405020304"/>
              <a:cs typeface="Times New Roman" panose="02020603050405020304"/>
              <a:sym typeface="Times New Roman" panose="02020603050405020304"/>
            </a:endParaRPr>
          </a:p>
        </p:txBody>
      </p:sp>
    </p:spTree>
    <p:extLst>
      <p:ext uri="{BB962C8B-B14F-4D97-AF65-F5344CB8AC3E}">
        <p14:creationId xmlns:p14="http://schemas.microsoft.com/office/powerpoint/2010/main" val="928899416"/>
      </p:ext>
    </p:extLst>
  </p:cSld>
  <p:clrMapOvr>
    <a:masterClrMapping/>
  </p:clrMapOvr>
  <mc:AlternateContent xmlns:mc="http://schemas.openxmlformats.org/markup-compatibility/2006" xmlns:p14="http://schemas.microsoft.com/office/powerpoint/2010/main">
    <mc:Choice Requires="p14">
      <p:transition spd="slow" p14:dur="1200">
        <p:push dir="r"/>
      </p:transition>
    </mc:Choice>
    <mc:Fallback xmlns="">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7646" y="265682"/>
            <a:ext cx="9148728" cy="5988599"/>
          </a:xfrm>
        </p:spPr>
        <p:txBody>
          <a:bodyPr/>
          <a:lstStyle/>
          <a:p>
            <a:r>
              <a:rPr lang="en-US" sz="2600" dirty="0">
                <a:solidFill>
                  <a:schemeClr val="tx1"/>
                </a:solidFill>
                <a:latin typeface="Times New Roman" pitchFamily="18" charset="0"/>
                <a:cs typeface="Times New Roman" pitchFamily="18" charset="0"/>
              </a:rPr>
              <a:t>A </a:t>
            </a:r>
            <a:r>
              <a:rPr lang="en-US" sz="2600" b="1" dirty="0">
                <a:solidFill>
                  <a:srgbClr val="FF0000"/>
                </a:solidFill>
                <a:latin typeface="Times New Roman" pitchFamily="18" charset="0"/>
                <a:cs typeface="Times New Roman" pitchFamily="18" charset="0"/>
              </a:rPr>
              <a:t>flexor reflex </a:t>
            </a:r>
            <a:r>
              <a:rPr lang="en-US" sz="2600" dirty="0">
                <a:solidFill>
                  <a:schemeClr val="tx1"/>
                </a:solidFill>
                <a:latin typeface="Times New Roman" pitchFamily="18" charset="0"/>
                <a:cs typeface="Times New Roman" pitchFamily="18" charset="0"/>
              </a:rPr>
              <a:t>is the quick contraction of flexor muscles resulting in the withdrawal of a limb from an injurious stimulus. </a:t>
            </a:r>
            <a:r>
              <a:rPr lang="en-US" sz="2600" dirty="0" smtClean="0">
                <a:solidFill>
                  <a:schemeClr val="tx1"/>
                </a:solidFill>
                <a:latin typeface="Times New Roman" pitchFamily="18" charset="0"/>
                <a:cs typeface="Times New Roman" pitchFamily="18" charset="0"/>
              </a:rPr>
              <a:t>For</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example</a:t>
            </a:r>
            <a:r>
              <a:rPr lang="en-US" sz="2600" dirty="0">
                <a:solidFill>
                  <a:schemeClr val="tx1"/>
                </a:solidFill>
                <a:latin typeface="Times New Roman" pitchFamily="18" charset="0"/>
                <a:cs typeface="Times New Roman" pitchFamily="18" charset="0"/>
              </a:rPr>
              <a:t>, suppose you are wading in a lake and step on a </a:t>
            </a:r>
            <a:r>
              <a:rPr lang="en-US" sz="2600" dirty="0" smtClean="0">
                <a:solidFill>
                  <a:schemeClr val="tx1"/>
                </a:solidFill>
                <a:latin typeface="Times New Roman" pitchFamily="18" charset="0"/>
                <a:cs typeface="Times New Roman" pitchFamily="18" charset="0"/>
              </a:rPr>
              <a:t>broken</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bottle </a:t>
            </a:r>
            <a:r>
              <a:rPr lang="en-US" sz="2600" dirty="0">
                <a:solidFill>
                  <a:schemeClr val="tx1"/>
                </a:solidFill>
                <a:latin typeface="Times New Roman" pitchFamily="18" charset="0"/>
                <a:cs typeface="Times New Roman" pitchFamily="18" charset="0"/>
              </a:rPr>
              <a:t>with your right foot (fig. 13.23). Even before you are consciously aware of the pain, you quickly pull your foot away </a:t>
            </a:r>
            <a:r>
              <a:rPr lang="en-US" sz="2600" dirty="0" smtClean="0">
                <a:solidFill>
                  <a:schemeClr val="tx1"/>
                </a:solidFill>
                <a:latin typeface="Times New Roman" pitchFamily="18" charset="0"/>
                <a:cs typeface="Times New Roman" pitchFamily="18" charset="0"/>
              </a:rPr>
              <a:t>before</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the </a:t>
            </a:r>
            <a:r>
              <a:rPr lang="en-US" sz="2600" dirty="0">
                <a:solidFill>
                  <a:schemeClr val="tx1"/>
                </a:solidFill>
                <a:latin typeface="Times New Roman" pitchFamily="18" charset="0"/>
                <a:cs typeface="Times New Roman" pitchFamily="18" charset="0"/>
              </a:rPr>
              <a:t>glass penetrates any deeper. This action involves contraction </a:t>
            </a:r>
            <a:r>
              <a:rPr lang="en-US" sz="2600" dirty="0" smtClean="0">
                <a:solidFill>
                  <a:schemeClr val="tx1"/>
                </a:solidFill>
                <a:latin typeface="Times New Roman" pitchFamily="18" charset="0"/>
                <a:cs typeface="Times New Roman" pitchFamily="18" charset="0"/>
              </a:rPr>
              <a:t>of</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the </a:t>
            </a:r>
            <a:r>
              <a:rPr lang="en-US" sz="2600" dirty="0">
                <a:solidFill>
                  <a:schemeClr val="tx1"/>
                </a:solidFill>
                <a:latin typeface="Times New Roman" pitchFamily="18" charset="0"/>
                <a:cs typeface="Times New Roman" pitchFamily="18" charset="0"/>
              </a:rPr>
              <a:t>flexors and relaxation of the extensors in that limb; the latter </a:t>
            </a:r>
            <a:r>
              <a:rPr lang="en-US" sz="2600" dirty="0" smtClean="0">
                <a:solidFill>
                  <a:schemeClr val="tx1"/>
                </a:solidFill>
                <a:latin typeface="Times New Roman" pitchFamily="18" charset="0"/>
                <a:cs typeface="Times New Roman" pitchFamily="18" charset="0"/>
              </a:rPr>
              <a:t>is</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another </a:t>
            </a:r>
            <a:r>
              <a:rPr lang="en-US" sz="2600" dirty="0">
                <a:solidFill>
                  <a:schemeClr val="tx1"/>
                </a:solidFill>
                <a:latin typeface="Times New Roman" pitchFamily="18" charset="0"/>
                <a:cs typeface="Times New Roman" pitchFamily="18" charset="0"/>
              </a:rPr>
              <a:t>case of reciprocal inhibition.</a:t>
            </a:r>
            <a:endParaRPr lang="ru-RU" sz="2600"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32</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4199492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7646" y="265682"/>
            <a:ext cx="9148728" cy="5988599"/>
          </a:xfrm>
        </p:spPr>
        <p:txBody>
          <a:bodyPr/>
          <a:lstStyle/>
          <a:p>
            <a:r>
              <a:rPr lang="en-US" sz="2600" dirty="0">
                <a:solidFill>
                  <a:schemeClr val="tx1"/>
                </a:solidFill>
                <a:latin typeface="Times New Roman" pitchFamily="18" charset="0"/>
                <a:cs typeface="Times New Roman" pitchFamily="18" charset="0"/>
              </a:rPr>
              <a:t>The protective function of this reflex requires more than </a:t>
            </a:r>
            <a:r>
              <a:rPr lang="en-US" sz="2600" dirty="0" smtClean="0">
                <a:solidFill>
                  <a:schemeClr val="tx1"/>
                </a:solidFill>
                <a:latin typeface="Times New Roman" pitchFamily="18" charset="0"/>
                <a:cs typeface="Times New Roman" pitchFamily="18" charset="0"/>
              </a:rPr>
              <a:t>a</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quick </a:t>
            </a:r>
            <a:r>
              <a:rPr lang="en-US" sz="2600" dirty="0">
                <a:solidFill>
                  <a:schemeClr val="tx1"/>
                </a:solidFill>
                <a:latin typeface="Times New Roman" pitchFamily="18" charset="0"/>
                <a:cs typeface="Times New Roman" pitchFamily="18" charset="0"/>
              </a:rPr>
              <a:t>jerk like a tendon reflex, so it involves more complex </a:t>
            </a:r>
            <a:r>
              <a:rPr lang="en-US" sz="2600" dirty="0" smtClean="0">
                <a:solidFill>
                  <a:schemeClr val="tx1"/>
                </a:solidFill>
                <a:latin typeface="Times New Roman" pitchFamily="18" charset="0"/>
                <a:cs typeface="Times New Roman" pitchFamily="18" charset="0"/>
              </a:rPr>
              <a:t>neural</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pathways</a:t>
            </a:r>
            <a:r>
              <a:rPr lang="en-US" sz="2600" dirty="0">
                <a:solidFill>
                  <a:schemeClr val="tx1"/>
                </a:solidFill>
                <a:latin typeface="Times New Roman" pitchFamily="18" charset="0"/>
                <a:cs typeface="Times New Roman" pitchFamily="18" charset="0"/>
              </a:rPr>
              <a:t>. Sustained contraction of the flexors is produced by </a:t>
            </a:r>
            <a:r>
              <a:rPr lang="en-US" sz="2600" dirty="0" smtClean="0">
                <a:solidFill>
                  <a:schemeClr val="tx1"/>
                </a:solidFill>
                <a:latin typeface="Times New Roman" pitchFamily="18" charset="0"/>
                <a:cs typeface="Times New Roman" pitchFamily="18" charset="0"/>
              </a:rPr>
              <a:t>a</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parallel </a:t>
            </a:r>
            <a:r>
              <a:rPr lang="en-US" sz="2600" dirty="0">
                <a:solidFill>
                  <a:schemeClr val="tx1"/>
                </a:solidFill>
                <a:latin typeface="Times New Roman" pitchFamily="18" charset="0"/>
                <a:cs typeface="Times New Roman" pitchFamily="18" charset="0"/>
              </a:rPr>
              <a:t>after-discharge circuit in the spinal cord (see fig. 12.31</a:t>
            </a:r>
            <a:r>
              <a:rPr lang="en-US" sz="2600" dirty="0" smtClean="0">
                <a:solidFill>
                  <a:schemeClr val="tx1"/>
                </a:solidFill>
                <a:latin typeface="Times New Roman" pitchFamily="18" charset="0"/>
                <a:cs typeface="Times New Roman" pitchFamily="18" charset="0"/>
              </a:rPr>
              <a:t>).</a:t>
            </a:r>
            <a:r>
              <a:rPr lang="ru-RU" sz="2600" dirty="0" smtClean="0">
                <a:solidFill>
                  <a:schemeClr val="tx1"/>
                </a:solidFill>
                <a:latin typeface="Times New Roman" pitchFamily="18" charset="0"/>
                <a:cs typeface="Times New Roman" pitchFamily="18" charset="0"/>
              </a:rPr>
              <a:t> </a:t>
            </a:r>
          </a:p>
          <a:p>
            <a:endParaRPr lang="ru-RU" sz="2600" dirty="0">
              <a:solidFill>
                <a:schemeClr val="tx1"/>
              </a:solidFill>
              <a:latin typeface="Times New Roman" pitchFamily="18" charset="0"/>
              <a:cs typeface="Times New Roman" pitchFamily="18" charset="0"/>
            </a:endParaRPr>
          </a:p>
          <a:p>
            <a:r>
              <a:rPr lang="en-US" sz="2600" dirty="0" smtClean="0">
                <a:solidFill>
                  <a:schemeClr val="tx1"/>
                </a:solidFill>
                <a:latin typeface="Times New Roman" pitchFamily="18" charset="0"/>
                <a:cs typeface="Times New Roman" pitchFamily="18" charset="0"/>
              </a:rPr>
              <a:t>This </a:t>
            </a:r>
            <a:r>
              <a:rPr lang="en-US" sz="2600" dirty="0">
                <a:solidFill>
                  <a:schemeClr val="tx1"/>
                </a:solidFill>
                <a:latin typeface="Times New Roman" pitchFamily="18" charset="0"/>
                <a:cs typeface="Times New Roman" pitchFamily="18" charset="0"/>
              </a:rPr>
              <a:t>circuit is part of a </a:t>
            </a:r>
            <a:r>
              <a:rPr lang="en-US" sz="2600" b="1" dirty="0">
                <a:solidFill>
                  <a:srgbClr val="FF0000"/>
                </a:solidFill>
                <a:latin typeface="Times New Roman" pitchFamily="18" charset="0"/>
                <a:cs typeface="Times New Roman" pitchFamily="18" charset="0"/>
              </a:rPr>
              <a:t>polysynaptic reflex arc</a:t>
            </a:r>
            <a:r>
              <a:rPr lang="en-US" sz="2600" dirty="0">
                <a:solidFill>
                  <a:schemeClr val="tx1"/>
                </a:solidFill>
                <a:latin typeface="Times New Roman" pitchFamily="18" charset="0"/>
                <a:cs typeface="Times New Roman" pitchFamily="18" charset="0"/>
              </a:rPr>
              <a:t>—a pathway </a:t>
            </a:r>
            <a:r>
              <a:rPr lang="en-US" sz="2600" dirty="0" smtClean="0">
                <a:solidFill>
                  <a:schemeClr val="tx1"/>
                </a:solidFill>
                <a:latin typeface="Times New Roman" pitchFamily="18" charset="0"/>
                <a:cs typeface="Times New Roman" pitchFamily="18" charset="0"/>
              </a:rPr>
              <a:t>in</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which </a:t>
            </a:r>
            <a:r>
              <a:rPr lang="en-US" sz="2600" dirty="0">
                <a:solidFill>
                  <a:schemeClr val="tx1"/>
                </a:solidFill>
                <a:latin typeface="Times New Roman" pitchFamily="18" charset="0"/>
                <a:cs typeface="Times New Roman" pitchFamily="18" charset="0"/>
              </a:rPr>
              <a:t>signals travel over many synapses on their way back to </a:t>
            </a:r>
            <a:r>
              <a:rPr lang="en-US" sz="2600" dirty="0" smtClean="0">
                <a:solidFill>
                  <a:schemeClr val="tx1"/>
                </a:solidFill>
                <a:latin typeface="Times New Roman" pitchFamily="18" charset="0"/>
                <a:cs typeface="Times New Roman" pitchFamily="18" charset="0"/>
              </a:rPr>
              <a:t>the</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muscle</a:t>
            </a:r>
            <a:r>
              <a:rPr lang="en-US" sz="2600" dirty="0">
                <a:solidFill>
                  <a:schemeClr val="tx1"/>
                </a:solidFill>
                <a:latin typeface="Times New Roman" pitchFamily="18" charset="0"/>
                <a:cs typeface="Times New Roman" pitchFamily="18" charset="0"/>
              </a:rPr>
              <a:t>.</a:t>
            </a:r>
            <a:endParaRPr lang="ru-RU" sz="2600"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33</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2833615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
            <a:ext cx="5940152" cy="6838231"/>
          </a:xfrm>
          <a:prstGeom prst="rect">
            <a:avLst/>
          </a:prstGeom>
        </p:spPr>
      </p:pic>
      <p:sp>
        <p:nvSpPr>
          <p:cNvPr id="10" name="Прямоугольник 9"/>
          <p:cNvSpPr/>
          <p:nvPr/>
        </p:nvSpPr>
        <p:spPr>
          <a:xfrm>
            <a:off x="6084168" y="980728"/>
            <a:ext cx="3059832" cy="4308872"/>
          </a:xfrm>
          <a:prstGeom prst="rect">
            <a:avLst/>
          </a:prstGeom>
        </p:spPr>
        <p:txBody>
          <a:bodyPr wrap="square">
            <a:spAutoFit/>
          </a:bodyPr>
          <a:lstStyle/>
          <a:p>
            <a:r>
              <a:rPr lang="en-US" sz="1800" dirty="0">
                <a:solidFill>
                  <a:srgbClr val="C4231F"/>
                </a:solidFill>
                <a:latin typeface="Times New Roman" panose="02020603050405020304" pitchFamily="18" charset="0"/>
                <a:cs typeface="Times New Roman" panose="02020603050405020304" pitchFamily="18" charset="0"/>
              </a:rPr>
              <a:t>FIGURE 13.23 </a:t>
            </a:r>
            <a:r>
              <a:rPr lang="en-US" sz="1600" b="1" dirty="0">
                <a:solidFill>
                  <a:srgbClr val="242021"/>
                </a:solidFill>
                <a:latin typeface="Times New Roman" panose="02020603050405020304" pitchFamily="18" charset="0"/>
                <a:cs typeface="Times New Roman" panose="02020603050405020304" pitchFamily="18" charset="0"/>
              </a:rPr>
              <a:t>The Flexor and Crossed Extension Reflexes. </a:t>
            </a:r>
            <a:r>
              <a:rPr lang="en-US" sz="1600" dirty="0">
                <a:solidFill>
                  <a:srgbClr val="242021"/>
                </a:solidFill>
                <a:latin typeface="Times New Roman" panose="02020603050405020304" pitchFamily="18" charset="0"/>
                <a:cs typeface="Times New Roman" panose="02020603050405020304" pitchFamily="18" charset="0"/>
              </a:rPr>
              <a:t>A pain stimulus triggers a withdrawal reflex, which results in contraction </a:t>
            </a:r>
            <a:r>
              <a:rPr lang="en-US" sz="1600" dirty="0" smtClean="0">
                <a:solidFill>
                  <a:srgbClr val="242021"/>
                </a:solidFill>
                <a:latin typeface="Times New Roman" panose="02020603050405020304" pitchFamily="18" charset="0"/>
                <a:cs typeface="Times New Roman" panose="02020603050405020304" pitchFamily="18" charset="0"/>
              </a:rPr>
              <a:t>of</a:t>
            </a:r>
            <a:r>
              <a:rPr lang="ru-RU" sz="1600" dirty="0" smtClean="0">
                <a:solidFill>
                  <a:srgbClr val="242021"/>
                </a:solidFill>
                <a:latin typeface="Times New Roman" panose="02020603050405020304" pitchFamily="18" charset="0"/>
                <a:cs typeface="Times New Roman" panose="02020603050405020304" pitchFamily="18" charset="0"/>
              </a:rPr>
              <a:t> </a:t>
            </a:r>
            <a:r>
              <a:rPr lang="en-US" sz="1600" dirty="0" smtClean="0">
                <a:solidFill>
                  <a:srgbClr val="242021"/>
                </a:solidFill>
                <a:latin typeface="Times New Roman" panose="02020603050405020304" pitchFamily="18" charset="0"/>
                <a:cs typeface="Times New Roman" panose="02020603050405020304" pitchFamily="18" charset="0"/>
              </a:rPr>
              <a:t>flexor </a:t>
            </a:r>
            <a:r>
              <a:rPr lang="en-US" sz="1600" dirty="0">
                <a:solidFill>
                  <a:srgbClr val="242021"/>
                </a:solidFill>
                <a:latin typeface="Times New Roman" panose="02020603050405020304" pitchFamily="18" charset="0"/>
                <a:cs typeface="Times New Roman" panose="02020603050405020304" pitchFamily="18" charset="0"/>
              </a:rPr>
              <a:t>muscles of the injured limb. At the same time, a crossed extension reflex results in contraction of extensor muscles of the </a:t>
            </a:r>
            <a:r>
              <a:rPr lang="en-US" sz="1600" dirty="0" smtClean="0">
                <a:solidFill>
                  <a:srgbClr val="242021"/>
                </a:solidFill>
                <a:latin typeface="Times New Roman" panose="02020603050405020304" pitchFamily="18" charset="0"/>
                <a:cs typeface="Times New Roman" panose="02020603050405020304" pitchFamily="18" charset="0"/>
              </a:rPr>
              <a:t>opposite</a:t>
            </a:r>
            <a:r>
              <a:rPr lang="ru-RU" sz="1600" dirty="0" smtClean="0">
                <a:solidFill>
                  <a:srgbClr val="242021"/>
                </a:solidFill>
                <a:latin typeface="Times New Roman" panose="02020603050405020304" pitchFamily="18" charset="0"/>
                <a:cs typeface="Times New Roman" panose="02020603050405020304" pitchFamily="18" charset="0"/>
              </a:rPr>
              <a:t> </a:t>
            </a:r>
            <a:r>
              <a:rPr lang="en-US" sz="1600" dirty="0" smtClean="0">
                <a:solidFill>
                  <a:srgbClr val="242021"/>
                </a:solidFill>
                <a:latin typeface="Times New Roman" panose="02020603050405020304" pitchFamily="18" charset="0"/>
                <a:cs typeface="Times New Roman" panose="02020603050405020304" pitchFamily="18" charset="0"/>
              </a:rPr>
              <a:t>limb</a:t>
            </a:r>
            <a:r>
              <a:rPr lang="en-US" sz="1600" dirty="0">
                <a:solidFill>
                  <a:srgbClr val="242021"/>
                </a:solidFill>
                <a:latin typeface="Times New Roman" panose="02020603050405020304" pitchFamily="18" charset="0"/>
                <a:cs typeface="Times New Roman" panose="02020603050405020304" pitchFamily="18" charset="0"/>
              </a:rPr>
              <a:t>. The latter reflex aids in balance when the injured limb is raised. Note that for each limb, while the agonist contracts, the alpha </a:t>
            </a:r>
            <a:r>
              <a:rPr lang="en-US" sz="1600" dirty="0" smtClean="0">
                <a:solidFill>
                  <a:srgbClr val="242021"/>
                </a:solidFill>
                <a:latin typeface="Times New Roman" panose="02020603050405020304" pitchFamily="18" charset="0"/>
                <a:cs typeface="Times New Roman" panose="02020603050405020304" pitchFamily="18" charset="0"/>
              </a:rPr>
              <a:t>motor</a:t>
            </a:r>
            <a:r>
              <a:rPr lang="ru-RU" sz="1600" dirty="0" smtClean="0">
                <a:solidFill>
                  <a:srgbClr val="242021"/>
                </a:solidFill>
                <a:latin typeface="Times New Roman" panose="02020603050405020304" pitchFamily="18" charset="0"/>
                <a:cs typeface="Times New Roman" panose="02020603050405020304" pitchFamily="18" charset="0"/>
              </a:rPr>
              <a:t> </a:t>
            </a:r>
            <a:r>
              <a:rPr lang="en-US" sz="1600" dirty="0" smtClean="0">
                <a:solidFill>
                  <a:srgbClr val="242021"/>
                </a:solidFill>
                <a:latin typeface="Times New Roman" panose="02020603050405020304" pitchFamily="18" charset="0"/>
                <a:cs typeface="Times New Roman" panose="02020603050405020304" pitchFamily="18" charset="0"/>
              </a:rPr>
              <a:t>neuron </a:t>
            </a:r>
            <a:r>
              <a:rPr lang="en-US" sz="1600" dirty="0">
                <a:solidFill>
                  <a:srgbClr val="242021"/>
                </a:solidFill>
                <a:latin typeface="Times New Roman" panose="02020603050405020304" pitchFamily="18" charset="0"/>
                <a:cs typeface="Times New Roman" panose="02020603050405020304" pitchFamily="18" charset="0"/>
              </a:rPr>
              <a:t>to its antagonist is inhibited, as indicated by the red minus signs in the spinal cord.</a:t>
            </a:r>
            <a:r>
              <a:rPr lang="en-US" sz="1600"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920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p:nvPr/>
        </p:nvSpPr>
        <p:spPr>
          <a:xfrm>
            <a:off x="-4175" y="2344559"/>
            <a:ext cx="9152350" cy="2168888"/>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800"/>
              <a:buFont typeface="Trebuchet MS" panose="020B0603020202020204"/>
              <a:buNone/>
            </a:pPr>
            <a:endParaRPr sz="1800" b="0" i="0" u="none" strike="noStrike" cap="none">
              <a:solidFill>
                <a:srgbClr val="F1F1F1"/>
              </a:solidFill>
              <a:latin typeface="Trebuchet MS" panose="020B0603020202020204"/>
              <a:ea typeface="Trebuchet MS" panose="020B0603020202020204"/>
              <a:cs typeface="Trebuchet MS" panose="020B0603020202020204"/>
              <a:sym typeface="Trebuchet MS" panose="020B0603020202020204"/>
            </a:endParaRPr>
          </a:p>
        </p:txBody>
      </p:sp>
      <p:sp>
        <p:nvSpPr>
          <p:cNvPr id="33" name="Google Shape;33;p6"/>
          <p:cNvSpPr txBox="1"/>
          <p:nvPr/>
        </p:nvSpPr>
        <p:spPr>
          <a:xfrm>
            <a:off x="-144524" y="2901635"/>
            <a:ext cx="9433048" cy="1054735"/>
          </a:xfrm>
          <a:prstGeom prst="rect">
            <a:avLst/>
          </a:prstGeom>
          <a:noFill/>
          <a:ln>
            <a:noFill/>
          </a:ln>
        </p:spPr>
        <p:txBody>
          <a:bodyPr spcFirstLastPara="1" wrap="square" lIns="38125" tIns="38125" rIns="38125" bIns="38125" anchor="ctr" anchorCtr="0">
            <a:noAutofit/>
          </a:bodyPr>
          <a:lstStyle/>
          <a:p>
            <a:pPr marL="403225" lvl="0" indent="-444500" algn="ctr">
              <a:buClr>
                <a:srgbClr val="F1F1F1"/>
              </a:buClr>
              <a:buSzPts val="7000"/>
              <a:buFont typeface="Times New Roman" panose="02020603050405020304"/>
              <a:buChar char="◆"/>
            </a:pPr>
            <a:r>
              <a:rPr lang="en-US" sz="6000" b="1" dirty="0">
                <a:solidFill>
                  <a:srgbClr val="F1F1F1"/>
                </a:solidFill>
                <a:latin typeface="Times New Roman" panose="02020603050405020304"/>
                <a:ea typeface="Times New Roman" panose="02020603050405020304"/>
                <a:cs typeface="Times New Roman" panose="02020603050405020304"/>
                <a:sym typeface="Times New Roman" panose="02020603050405020304"/>
              </a:rPr>
              <a:t>The Crossed Extension Reflex</a:t>
            </a:r>
            <a:endParaRPr lang="en-US" sz="6000" b="1" i="0" u="none" strike="noStrike" cap="none" dirty="0">
              <a:solidFill>
                <a:srgbClr val="F1F1F1"/>
              </a:solidFill>
              <a:latin typeface="Times New Roman" panose="02020603050405020304"/>
              <a:ea typeface="Times New Roman" panose="02020603050405020304"/>
              <a:cs typeface="Times New Roman" panose="02020603050405020304"/>
              <a:sym typeface="Times New Roman" panose="02020603050405020304"/>
            </a:endParaRPr>
          </a:p>
        </p:txBody>
      </p:sp>
    </p:spTree>
    <p:extLst>
      <p:ext uri="{BB962C8B-B14F-4D97-AF65-F5344CB8AC3E}">
        <p14:creationId xmlns:p14="http://schemas.microsoft.com/office/powerpoint/2010/main" val="3785525961"/>
      </p:ext>
    </p:extLst>
  </p:cSld>
  <p:clrMapOvr>
    <a:masterClrMapping/>
  </p:clrMapOvr>
  <mc:AlternateContent xmlns:mc="http://schemas.openxmlformats.org/markup-compatibility/2006" xmlns:p14="http://schemas.microsoft.com/office/powerpoint/2010/main">
    <mc:Choice Requires="p14">
      <p:transition spd="slow" p14:dur="1200">
        <p:push dir="r"/>
      </p:transition>
    </mc:Choice>
    <mc:Fallback xmlns="">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7646" y="265682"/>
            <a:ext cx="9148728" cy="5988599"/>
          </a:xfrm>
        </p:spPr>
        <p:txBody>
          <a:bodyPr/>
          <a:lstStyle/>
          <a:p>
            <a:r>
              <a:rPr lang="en-US" sz="2600" dirty="0">
                <a:solidFill>
                  <a:schemeClr val="tx1"/>
                </a:solidFill>
                <a:latin typeface="Times New Roman" pitchFamily="18" charset="0"/>
                <a:cs typeface="Times New Roman" pitchFamily="18" charset="0"/>
              </a:rPr>
              <a:t>In the preceding situation, if all you did was to quickly lift </a:t>
            </a:r>
            <a:r>
              <a:rPr lang="en-US" sz="2600" dirty="0" smtClean="0">
                <a:solidFill>
                  <a:schemeClr val="tx1"/>
                </a:solidFill>
                <a:latin typeface="Times New Roman" pitchFamily="18" charset="0"/>
                <a:cs typeface="Times New Roman" pitchFamily="18" charset="0"/>
              </a:rPr>
              <a:t>the</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injured </a:t>
            </a:r>
            <a:r>
              <a:rPr lang="en-US" sz="2600" dirty="0">
                <a:solidFill>
                  <a:schemeClr val="tx1"/>
                </a:solidFill>
                <a:latin typeface="Times New Roman" pitchFamily="18" charset="0"/>
                <a:cs typeface="Times New Roman" pitchFamily="18" charset="0"/>
              </a:rPr>
              <a:t>leg from the lake bottom, you would fall over. To </a:t>
            </a:r>
            <a:r>
              <a:rPr lang="en-US" sz="2600" dirty="0" smtClean="0">
                <a:solidFill>
                  <a:schemeClr val="tx1"/>
                </a:solidFill>
                <a:latin typeface="Times New Roman" pitchFamily="18" charset="0"/>
                <a:cs typeface="Times New Roman" pitchFamily="18" charset="0"/>
              </a:rPr>
              <a:t>prevent</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this </a:t>
            </a:r>
            <a:r>
              <a:rPr lang="en-US" sz="2600" dirty="0">
                <a:solidFill>
                  <a:schemeClr val="tx1"/>
                </a:solidFill>
                <a:latin typeface="Times New Roman" pitchFamily="18" charset="0"/>
                <a:cs typeface="Times New Roman" pitchFamily="18" charset="0"/>
              </a:rPr>
              <a:t>and maintain your balance, other reflexes shift your center </a:t>
            </a:r>
            <a:r>
              <a:rPr lang="en-US" sz="2600" dirty="0" smtClean="0">
                <a:solidFill>
                  <a:schemeClr val="tx1"/>
                </a:solidFill>
                <a:latin typeface="Times New Roman" pitchFamily="18" charset="0"/>
                <a:cs typeface="Times New Roman" pitchFamily="18" charset="0"/>
              </a:rPr>
              <a:t>of</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gravity </a:t>
            </a:r>
            <a:r>
              <a:rPr lang="en-US" sz="2600" dirty="0">
                <a:solidFill>
                  <a:schemeClr val="tx1"/>
                </a:solidFill>
                <a:latin typeface="Times New Roman" pitchFamily="18" charset="0"/>
                <a:cs typeface="Times New Roman" pitchFamily="18" charset="0"/>
              </a:rPr>
              <a:t>over the leg that is still planted on the ground. The </a:t>
            </a:r>
            <a:r>
              <a:rPr lang="en-US" sz="2600" b="1" dirty="0" smtClean="0">
                <a:solidFill>
                  <a:srgbClr val="FF0000"/>
                </a:solidFill>
                <a:latin typeface="Times New Roman" pitchFamily="18" charset="0"/>
                <a:cs typeface="Times New Roman" pitchFamily="18" charset="0"/>
              </a:rPr>
              <a:t>crossed</a:t>
            </a:r>
            <a:r>
              <a:rPr lang="ru-RU" sz="2600" b="1" dirty="0" smtClean="0">
                <a:solidFill>
                  <a:srgbClr val="FF0000"/>
                </a:solidFill>
                <a:latin typeface="Times New Roman" pitchFamily="18" charset="0"/>
                <a:cs typeface="Times New Roman" pitchFamily="18" charset="0"/>
              </a:rPr>
              <a:t> </a:t>
            </a:r>
            <a:r>
              <a:rPr lang="en-US" sz="2600" b="1" dirty="0" smtClean="0">
                <a:solidFill>
                  <a:srgbClr val="FF0000"/>
                </a:solidFill>
                <a:latin typeface="Times New Roman" pitchFamily="18" charset="0"/>
                <a:cs typeface="Times New Roman" pitchFamily="18" charset="0"/>
              </a:rPr>
              <a:t>extension </a:t>
            </a:r>
            <a:r>
              <a:rPr lang="en-US" sz="2600" b="1" dirty="0">
                <a:solidFill>
                  <a:srgbClr val="FF0000"/>
                </a:solidFill>
                <a:latin typeface="Times New Roman" pitchFamily="18" charset="0"/>
                <a:cs typeface="Times New Roman" pitchFamily="18" charset="0"/>
              </a:rPr>
              <a:t>reflex </a:t>
            </a:r>
            <a:r>
              <a:rPr lang="en-US" sz="2600" dirty="0">
                <a:solidFill>
                  <a:schemeClr val="tx1"/>
                </a:solidFill>
                <a:latin typeface="Times New Roman" pitchFamily="18" charset="0"/>
                <a:cs typeface="Times New Roman" pitchFamily="18" charset="0"/>
              </a:rPr>
              <a:t>is the contraction of extensor muscles in the </a:t>
            </a:r>
            <a:r>
              <a:rPr lang="en-US" sz="2600" dirty="0" smtClean="0">
                <a:solidFill>
                  <a:schemeClr val="tx1"/>
                </a:solidFill>
                <a:latin typeface="Times New Roman" pitchFamily="18" charset="0"/>
                <a:cs typeface="Times New Roman" pitchFamily="18" charset="0"/>
              </a:rPr>
              <a:t>limb</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opposite </a:t>
            </a:r>
            <a:r>
              <a:rPr lang="en-US" sz="2600" dirty="0">
                <a:solidFill>
                  <a:schemeClr val="tx1"/>
                </a:solidFill>
                <a:latin typeface="Times New Roman" pitchFamily="18" charset="0"/>
                <a:cs typeface="Times New Roman" pitchFamily="18" charset="0"/>
              </a:rPr>
              <a:t>from the one that is withdrawn (fig. 13.23). It </a:t>
            </a:r>
            <a:r>
              <a:rPr lang="en-US" sz="2600" dirty="0" smtClean="0">
                <a:solidFill>
                  <a:schemeClr val="tx1"/>
                </a:solidFill>
                <a:latin typeface="Times New Roman" pitchFamily="18" charset="0"/>
                <a:cs typeface="Times New Roman" pitchFamily="18" charset="0"/>
              </a:rPr>
              <a:t>extends</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and </a:t>
            </a:r>
            <a:r>
              <a:rPr lang="en-US" sz="2600" dirty="0">
                <a:solidFill>
                  <a:schemeClr val="tx1"/>
                </a:solidFill>
                <a:latin typeface="Times New Roman" pitchFamily="18" charset="0"/>
                <a:cs typeface="Times New Roman" pitchFamily="18" charset="0"/>
              </a:rPr>
              <a:t>stiffens that limb and enables you to keep your balance.</a:t>
            </a:r>
            <a:endParaRPr lang="ru-RU" sz="2600"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36</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902347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
            <a:ext cx="5940152" cy="6838231"/>
          </a:xfrm>
          <a:prstGeom prst="rect">
            <a:avLst/>
          </a:prstGeom>
        </p:spPr>
      </p:pic>
      <p:sp>
        <p:nvSpPr>
          <p:cNvPr id="10" name="Прямоугольник 9"/>
          <p:cNvSpPr/>
          <p:nvPr/>
        </p:nvSpPr>
        <p:spPr>
          <a:xfrm>
            <a:off x="6084168" y="980728"/>
            <a:ext cx="3059832" cy="4308872"/>
          </a:xfrm>
          <a:prstGeom prst="rect">
            <a:avLst/>
          </a:prstGeom>
        </p:spPr>
        <p:txBody>
          <a:bodyPr wrap="square">
            <a:spAutoFit/>
          </a:bodyPr>
          <a:lstStyle/>
          <a:p>
            <a:r>
              <a:rPr lang="en-US" sz="1800" dirty="0">
                <a:solidFill>
                  <a:srgbClr val="C4231F"/>
                </a:solidFill>
                <a:latin typeface="Times New Roman" panose="02020603050405020304" pitchFamily="18" charset="0"/>
                <a:cs typeface="Times New Roman" panose="02020603050405020304" pitchFamily="18" charset="0"/>
              </a:rPr>
              <a:t>FIGURE 13.23 </a:t>
            </a:r>
            <a:r>
              <a:rPr lang="en-US" sz="1600" b="1" dirty="0">
                <a:solidFill>
                  <a:srgbClr val="242021"/>
                </a:solidFill>
                <a:latin typeface="Times New Roman" panose="02020603050405020304" pitchFamily="18" charset="0"/>
                <a:cs typeface="Times New Roman" panose="02020603050405020304" pitchFamily="18" charset="0"/>
              </a:rPr>
              <a:t>The Flexor and Crossed Extension Reflexes. </a:t>
            </a:r>
            <a:r>
              <a:rPr lang="en-US" sz="1600" dirty="0">
                <a:solidFill>
                  <a:srgbClr val="242021"/>
                </a:solidFill>
                <a:latin typeface="Times New Roman" panose="02020603050405020304" pitchFamily="18" charset="0"/>
                <a:cs typeface="Times New Roman" panose="02020603050405020304" pitchFamily="18" charset="0"/>
              </a:rPr>
              <a:t>A pain stimulus triggers a withdrawal reflex, which results in contraction </a:t>
            </a:r>
            <a:r>
              <a:rPr lang="en-US" sz="1600" dirty="0" smtClean="0">
                <a:solidFill>
                  <a:srgbClr val="242021"/>
                </a:solidFill>
                <a:latin typeface="Times New Roman" panose="02020603050405020304" pitchFamily="18" charset="0"/>
                <a:cs typeface="Times New Roman" panose="02020603050405020304" pitchFamily="18" charset="0"/>
              </a:rPr>
              <a:t>of</a:t>
            </a:r>
            <a:r>
              <a:rPr lang="ru-RU" sz="1600" dirty="0" smtClean="0">
                <a:solidFill>
                  <a:srgbClr val="242021"/>
                </a:solidFill>
                <a:latin typeface="Times New Roman" panose="02020603050405020304" pitchFamily="18" charset="0"/>
                <a:cs typeface="Times New Roman" panose="02020603050405020304" pitchFamily="18" charset="0"/>
              </a:rPr>
              <a:t> </a:t>
            </a:r>
            <a:r>
              <a:rPr lang="en-US" sz="1600" dirty="0" smtClean="0">
                <a:solidFill>
                  <a:srgbClr val="242021"/>
                </a:solidFill>
                <a:latin typeface="Times New Roman" panose="02020603050405020304" pitchFamily="18" charset="0"/>
                <a:cs typeface="Times New Roman" panose="02020603050405020304" pitchFamily="18" charset="0"/>
              </a:rPr>
              <a:t>flexor </a:t>
            </a:r>
            <a:r>
              <a:rPr lang="en-US" sz="1600" dirty="0">
                <a:solidFill>
                  <a:srgbClr val="242021"/>
                </a:solidFill>
                <a:latin typeface="Times New Roman" panose="02020603050405020304" pitchFamily="18" charset="0"/>
                <a:cs typeface="Times New Roman" panose="02020603050405020304" pitchFamily="18" charset="0"/>
              </a:rPr>
              <a:t>muscles of the injured limb. At the same time, a crossed extension reflex results in contraction of extensor muscles of the </a:t>
            </a:r>
            <a:r>
              <a:rPr lang="en-US" sz="1600" dirty="0" smtClean="0">
                <a:solidFill>
                  <a:srgbClr val="242021"/>
                </a:solidFill>
                <a:latin typeface="Times New Roman" panose="02020603050405020304" pitchFamily="18" charset="0"/>
                <a:cs typeface="Times New Roman" panose="02020603050405020304" pitchFamily="18" charset="0"/>
              </a:rPr>
              <a:t>opposite</a:t>
            </a:r>
            <a:r>
              <a:rPr lang="ru-RU" sz="1600" dirty="0" smtClean="0">
                <a:solidFill>
                  <a:srgbClr val="242021"/>
                </a:solidFill>
                <a:latin typeface="Times New Roman" panose="02020603050405020304" pitchFamily="18" charset="0"/>
                <a:cs typeface="Times New Roman" panose="02020603050405020304" pitchFamily="18" charset="0"/>
              </a:rPr>
              <a:t> </a:t>
            </a:r>
            <a:r>
              <a:rPr lang="en-US" sz="1600" dirty="0" smtClean="0">
                <a:solidFill>
                  <a:srgbClr val="242021"/>
                </a:solidFill>
                <a:latin typeface="Times New Roman" panose="02020603050405020304" pitchFamily="18" charset="0"/>
                <a:cs typeface="Times New Roman" panose="02020603050405020304" pitchFamily="18" charset="0"/>
              </a:rPr>
              <a:t>limb</a:t>
            </a:r>
            <a:r>
              <a:rPr lang="en-US" sz="1600" dirty="0">
                <a:solidFill>
                  <a:srgbClr val="242021"/>
                </a:solidFill>
                <a:latin typeface="Times New Roman" panose="02020603050405020304" pitchFamily="18" charset="0"/>
                <a:cs typeface="Times New Roman" panose="02020603050405020304" pitchFamily="18" charset="0"/>
              </a:rPr>
              <a:t>. The latter reflex aids in balance when the injured limb is raised. Note that for each limb, while the agonist contracts, the alpha </a:t>
            </a:r>
            <a:r>
              <a:rPr lang="en-US" sz="1600" dirty="0" smtClean="0">
                <a:solidFill>
                  <a:srgbClr val="242021"/>
                </a:solidFill>
                <a:latin typeface="Times New Roman" panose="02020603050405020304" pitchFamily="18" charset="0"/>
                <a:cs typeface="Times New Roman" panose="02020603050405020304" pitchFamily="18" charset="0"/>
              </a:rPr>
              <a:t>motor</a:t>
            </a:r>
            <a:r>
              <a:rPr lang="ru-RU" sz="1600" dirty="0" smtClean="0">
                <a:solidFill>
                  <a:srgbClr val="242021"/>
                </a:solidFill>
                <a:latin typeface="Times New Roman" panose="02020603050405020304" pitchFamily="18" charset="0"/>
                <a:cs typeface="Times New Roman" panose="02020603050405020304" pitchFamily="18" charset="0"/>
              </a:rPr>
              <a:t> </a:t>
            </a:r>
            <a:r>
              <a:rPr lang="en-US" sz="1600" dirty="0" smtClean="0">
                <a:solidFill>
                  <a:srgbClr val="242021"/>
                </a:solidFill>
                <a:latin typeface="Times New Roman" panose="02020603050405020304" pitchFamily="18" charset="0"/>
                <a:cs typeface="Times New Roman" panose="02020603050405020304" pitchFamily="18" charset="0"/>
              </a:rPr>
              <a:t>neuron </a:t>
            </a:r>
            <a:r>
              <a:rPr lang="en-US" sz="1600" dirty="0">
                <a:solidFill>
                  <a:srgbClr val="242021"/>
                </a:solidFill>
                <a:latin typeface="Times New Roman" panose="02020603050405020304" pitchFamily="18" charset="0"/>
                <a:cs typeface="Times New Roman" panose="02020603050405020304" pitchFamily="18" charset="0"/>
              </a:rPr>
              <a:t>to its antagonist is inhibited, as indicated by the red minus signs in the spinal cord.</a:t>
            </a:r>
            <a:r>
              <a:rPr lang="en-US" sz="1600"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303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7646" y="260648"/>
            <a:ext cx="8903329" cy="5993633"/>
          </a:xfrm>
        </p:spPr>
        <p:txBody>
          <a:bodyPr/>
          <a:lstStyle/>
          <a:p>
            <a:r>
              <a:rPr lang="en-US" sz="2800" dirty="0" smtClean="0">
                <a:solidFill>
                  <a:schemeClr val="tx1"/>
                </a:solidFill>
                <a:latin typeface="Times New Roman" pitchFamily="18" charset="0"/>
                <a:cs typeface="Times New Roman" pitchFamily="18" charset="0"/>
              </a:rPr>
              <a:t>To</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produce </a:t>
            </a:r>
            <a:r>
              <a:rPr lang="en-US" sz="2800" dirty="0">
                <a:solidFill>
                  <a:schemeClr val="tx1"/>
                </a:solidFill>
                <a:latin typeface="Times New Roman" pitchFamily="18" charset="0"/>
                <a:cs typeface="Times New Roman" pitchFamily="18" charset="0"/>
              </a:rPr>
              <a:t>this reflex, branches of the afferent nerve fibers </a:t>
            </a:r>
            <a:r>
              <a:rPr lang="en-US" sz="2800" dirty="0" smtClean="0">
                <a:solidFill>
                  <a:schemeClr val="tx1"/>
                </a:solidFill>
                <a:latin typeface="Times New Roman" pitchFamily="18" charset="0"/>
                <a:cs typeface="Times New Roman" pitchFamily="18" charset="0"/>
              </a:rPr>
              <a:t>cross</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from </a:t>
            </a:r>
            <a:r>
              <a:rPr lang="en-US" sz="2800" dirty="0">
                <a:solidFill>
                  <a:schemeClr val="tx1"/>
                </a:solidFill>
                <a:latin typeface="Times New Roman" pitchFamily="18" charset="0"/>
                <a:cs typeface="Times New Roman" pitchFamily="18" charset="0"/>
              </a:rPr>
              <a:t>the stimulated side of the body to the contralateral side </a:t>
            </a:r>
            <a:r>
              <a:rPr lang="en-US" sz="2800" dirty="0" smtClean="0">
                <a:solidFill>
                  <a:schemeClr val="tx1"/>
                </a:solidFill>
                <a:latin typeface="Times New Roman" pitchFamily="18" charset="0"/>
                <a:cs typeface="Times New Roman" pitchFamily="18" charset="0"/>
              </a:rPr>
              <a:t>of</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the </a:t>
            </a:r>
            <a:r>
              <a:rPr lang="en-US" sz="2800" dirty="0">
                <a:solidFill>
                  <a:schemeClr val="tx1"/>
                </a:solidFill>
                <a:latin typeface="Times New Roman" pitchFamily="18" charset="0"/>
                <a:cs typeface="Times New Roman" pitchFamily="18" charset="0"/>
              </a:rPr>
              <a:t>spinal cord. There, they synapse with interneurons, which, </a:t>
            </a:r>
            <a:r>
              <a:rPr lang="en-US" sz="2800" dirty="0" smtClean="0">
                <a:solidFill>
                  <a:schemeClr val="tx1"/>
                </a:solidFill>
                <a:latin typeface="Times New Roman" pitchFamily="18" charset="0"/>
                <a:cs typeface="Times New Roman" pitchFamily="18" charset="0"/>
              </a:rPr>
              <a:t>in</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turn</a:t>
            </a:r>
            <a:r>
              <a:rPr lang="en-US" sz="2800" dirty="0">
                <a:solidFill>
                  <a:schemeClr val="tx1"/>
                </a:solidFill>
                <a:latin typeface="Times New Roman" pitchFamily="18" charset="0"/>
                <a:cs typeface="Times New Roman" pitchFamily="18" charset="0"/>
              </a:rPr>
              <a:t>, excite or inhibit alpha motor neurons to the muscles of </a:t>
            </a:r>
            <a:r>
              <a:rPr lang="en-US" sz="2800" dirty="0" smtClean="0">
                <a:solidFill>
                  <a:schemeClr val="tx1"/>
                </a:solidFill>
                <a:latin typeface="Times New Roman" pitchFamily="18" charset="0"/>
                <a:cs typeface="Times New Roman" pitchFamily="18" charset="0"/>
              </a:rPr>
              <a:t>the</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contralateral limb</a:t>
            </a:r>
            <a:r>
              <a:rPr lang="ru-RU" sz="2800" dirty="0" smtClean="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38</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3454776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7646" y="542712"/>
            <a:ext cx="9148728" cy="5988599"/>
          </a:xfrm>
        </p:spPr>
        <p:txBody>
          <a:bodyPr/>
          <a:lstStyle/>
          <a:p>
            <a:r>
              <a:rPr lang="en-US" sz="2600" dirty="0">
                <a:solidFill>
                  <a:schemeClr val="tx1"/>
                </a:solidFill>
                <a:latin typeface="Times New Roman" pitchFamily="18" charset="0"/>
                <a:cs typeface="Times New Roman" pitchFamily="18" charset="0"/>
              </a:rPr>
              <a:t>The flexor reflex employs an </a:t>
            </a:r>
            <a:r>
              <a:rPr lang="en-US" sz="2600" b="1" dirty="0">
                <a:solidFill>
                  <a:srgbClr val="FF0000"/>
                </a:solidFill>
                <a:latin typeface="Times New Roman" pitchFamily="18" charset="0"/>
                <a:cs typeface="Times New Roman" pitchFamily="18" charset="0"/>
              </a:rPr>
              <a:t>ipsilateral reflex </a:t>
            </a:r>
            <a:r>
              <a:rPr lang="en-US" sz="2600" b="1" dirty="0" smtClean="0">
                <a:solidFill>
                  <a:srgbClr val="FF0000"/>
                </a:solidFill>
                <a:latin typeface="Times New Roman" pitchFamily="18" charset="0"/>
                <a:cs typeface="Times New Roman" pitchFamily="18" charset="0"/>
              </a:rPr>
              <a:t>arc</a:t>
            </a:r>
            <a:r>
              <a:rPr lang="ru-RU" sz="2600" b="1" dirty="0" smtClean="0">
                <a:solidFill>
                  <a:srgbClr val="FF0000"/>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one in</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which </a:t>
            </a:r>
            <a:r>
              <a:rPr lang="en-US" sz="2600" dirty="0">
                <a:solidFill>
                  <a:schemeClr val="tx1"/>
                </a:solidFill>
                <a:latin typeface="Times New Roman" pitchFamily="18" charset="0"/>
                <a:cs typeface="Times New Roman" pitchFamily="18" charset="0"/>
              </a:rPr>
              <a:t>the sensory input and motor output are on the same side </a:t>
            </a:r>
            <a:r>
              <a:rPr lang="en-US" sz="2600" dirty="0" smtClean="0">
                <a:solidFill>
                  <a:schemeClr val="tx1"/>
                </a:solidFill>
                <a:latin typeface="Times New Roman" pitchFamily="18" charset="0"/>
                <a:cs typeface="Times New Roman" pitchFamily="18" charset="0"/>
              </a:rPr>
              <a:t>of</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the </a:t>
            </a:r>
            <a:r>
              <a:rPr lang="en-US" sz="2600" dirty="0">
                <a:solidFill>
                  <a:schemeClr val="tx1"/>
                </a:solidFill>
                <a:latin typeface="Times New Roman" pitchFamily="18" charset="0"/>
                <a:cs typeface="Times New Roman" pitchFamily="18" charset="0"/>
              </a:rPr>
              <a:t>spinal cord. The crossed extension reflex employs a </a:t>
            </a:r>
            <a:r>
              <a:rPr lang="ru-RU" sz="2600" dirty="0" smtClean="0">
                <a:solidFill>
                  <a:schemeClr val="tx1"/>
                </a:solidFill>
                <a:latin typeface="Times New Roman" pitchFamily="18" charset="0"/>
                <a:cs typeface="Times New Roman" pitchFamily="18" charset="0"/>
              </a:rPr>
              <a:t> </a:t>
            </a:r>
            <a:r>
              <a:rPr lang="ru-RU" sz="2600" b="1" dirty="0" smtClean="0">
                <a:solidFill>
                  <a:srgbClr val="FF0000"/>
                </a:solidFill>
                <a:latin typeface="Times New Roman" pitchFamily="18" charset="0"/>
                <a:cs typeface="Times New Roman" pitchFamily="18" charset="0"/>
              </a:rPr>
              <a:t>с</a:t>
            </a:r>
            <a:r>
              <a:rPr lang="en-US" sz="2600" b="1" dirty="0" err="1" smtClean="0">
                <a:solidFill>
                  <a:srgbClr val="FF0000"/>
                </a:solidFill>
                <a:latin typeface="Times New Roman" pitchFamily="18" charset="0"/>
                <a:cs typeface="Times New Roman" pitchFamily="18" charset="0"/>
              </a:rPr>
              <a:t>ontralateral</a:t>
            </a:r>
            <a:r>
              <a:rPr lang="en-US" sz="2600" b="1" dirty="0" smtClean="0">
                <a:solidFill>
                  <a:srgbClr val="FF0000"/>
                </a:solidFill>
                <a:latin typeface="Times New Roman" pitchFamily="18" charset="0"/>
                <a:cs typeface="Times New Roman" pitchFamily="18" charset="0"/>
              </a:rPr>
              <a:t> </a:t>
            </a:r>
            <a:r>
              <a:rPr lang="en-US" sz="2600" b="1" dirty="0">
                <a:solidFill>
                  <a:srgbClr val="FF0000"/>
                </a:solidFill>
                <a:latin typeface="Times New Roman" pitchFamily="18" charset="0"/>
                <a:cs typeface="Times New Roman" pitchFamily="18" charset="0"/>
              </a:rPr>
              <a:t>reflex arc</a:t>
            </a:r>
            <a:r>
              <a:rPr lang="en-US" sz="2600" dirty="0">
                <a:solidFill>
                  <a:schemeClr val="tx1"/>
                </a:solidFill>
                <a:latin typeface="Times New Roman" pitchFamily="18" charset="0"/>
                <a:cs typeface="Times New Roman" pitchFamily="18" charset="0"/>
              </a:rPr>
              <a:t>, in which the input and output are on </a:t>
            </a:r>
            <a:r>
              <a:rPr lang="en-US" sz="2600" dirty="0" smtClean="0">
                <a:solidFill>
                  <a:schemeClr val="tx1"/>
                </a:solidFill>
                <a:latin typeface="Times New Roman" pitchFamily="18" charset="0"/>
                <a:cs typeface="Times New Roman" pitchFamily="18" charset="0"/>
              </a:rPr>
              <a:t>opposite</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sides</a:t>
            </a:r>
            <a:r>
              <a:rPr lang="en-US" sz="2600" dirty="0">
                <a:solidFill>
                  <a:schemeClr val="tx1"/>
                </a:solidFill>
                <a:latin typeface="Times New Roman" pitchFamily="18" charset="0"/>
                <a:cs typeface="Times New Roman" pitchFamily="18" charset="0"/>
              </a:rPr>
              <a:t>. An </a:t>
            </a:r>
            <a:r>
              <a:rPr lang="en-US" sz="2600" b="1" dirty="0">
                <a:solidFill>
                  <a:srgbClr val="FF0000"/>
                </a:solidFill>
                <a:latin typeface="Times New Roman" pitchFamily="18" charset="0"/>
                <a:cs typeface="Times New Roman" pitchFamily="18" charset="0"/>
              </a:rPr>
              <a:t>intersegmental reflex arc </a:t>
            </a:r>
            <a:r>
              <a:rPr lang="en-US" sz="2600" dirty="0">
                <a:solidFill>
                  <a:schemeClr val="tx1"/>
                </a:solidFill>
                <a:latin typeface="Times New Roman" pitchFamily="18" charset="0"/>
                <a:cs typeface="Times New Roman" pitchFamily="18" charset="0"/>
              </a:rPr>
              <a:t>is one in which the input </a:t>
            </a:r>
            <a:r>
              <a:rPr lang="en-US" sz="2600" dirty="0" smtClean="0">
                <a:solidFill>
                  <a:schemeClr val="tx1"/>
                </a:solidFill>
                <a:latin typeface="Times New Roman" pitchFamily="18" charset="0"/>
                <a:cs typeface="Times New Roman" pitchFamily="18" charset="0"/>
              </a:rPr>
              <a:t>and</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output </a:t>
            </a:r>
            <a:r>
              <a:rPr lang="en-US" sz="2600" dirty="0">
                <a:solidFill>
                  <a:schemeClr val="tx1"/>
                </a:solidFill>
                <a:latin typeface="Times New Roman" pitchFamily="18" charset="0"/>
                <a:cs typeface="Times New Roman" pitchFamily="18" charset="0"/>
              </a:rPr>
              <a:t>occur at different levels (segments) of the spinal </a:t>
            </a:r>
            <a:r>
              <a:rPr lang="en-US" sz="2600" dirty="0" smtClean="0">
                <a:solidFill>
                  <a:schemeClr val="tx1"/>
                </a:solidFill>
                <a:latin typeface="Times New Roman" pitchFamily="18" charset="0"/>
                <a:cs typeface="Times New Roman" pitchFamily="18" charset="0"/>
              </a:rPr>
              <a:t>cord—for</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example</a:t>
            </a:r>
            <a:r>
              <a:rPr lang="en-US" sz="2600" dirty="0">
                <a:solidFill>
                  <a:schemeClr val="tx1"/>
                </a:solidFill>
                <a:latin typeface="Times New Roman" pitchFamily="18" charset="0"/>
                <a:cs typeface="Times New Roman" pitchFamily="18" charset="0"/>
              </a:rPr>
              <a:t>, when pain to the foot causes contractions of </a:t>
            </a:r>
            <a:r>
              <a:rPr lang="en-US" sz="2600" dirty="0" smtClean="0">
                <a:solidFill>
                  <a:schemeClr val="tx1"/>
                </a:solidFill>
                <a:latin typeface="Times New Roman" pitchFamily="18" charset="0"/>
                <a:cs typeface="Times New Roman" pitchFamily="18" charset="0"/>
              </a:rPr>
              <a:t>abdominal</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and </a:t>
            </a:r>
            <a:r>
              <a:rPr lang="en-US" sz="2600" dirty="0">
                <a:solidFill>
                  <a:schemeClr val="tx1"/>
                </a:solidFill>
                <a:latin typeface="Times New Roman" pitchFamily="18" charset="0"/>
                <a:cs typeface="Times New Roman" pitchFamily="18" charset="0"/>
              </a:rPr>
              <a:t>hip muscles higher up the body. Note that all of these </a:t>
            </a:r>
            <a:r>
              <a:rPr lang="en-US" sz="2600" dirty="0" smtClean="0">
                <a:solidFill>
                  <a:schemeClr val="tx1"/>
                </a:solidFill>
                <a:latin typeface="Times New Roman" pitchFamily="18" charset="0"/>
                <a:cs typeface="Times New Roman" pitchFamily="18" charset="0"/>
              </a:rPr>
              <a:t>reflex</a:t>
            </a:r>
            <a:r>
              <a:rPr lang="ru-RU"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arcs </a:t>
            </a:r>
            <a:r>
              <a:rPr lang="en-US" sz="2600" dirty="0">
                <a:solidFill>
                  <a:schemeClr val="tx1"/>
                </a:solidFill>
                <a:latin typeface="Times New Roman" pitchFamily="18" charset="0"/>
                <a:cs typeface="Times New Roman" pitchFamily="18" charset="0"/>
              </a:rPr>
              <a:t>can function simultaneously to produce a coordinated protective response to pain</a:t>
            </a:r>
            <a:endParaRPr lang="ru-RU" sz="2600"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39</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303932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p:nvPr/>
        </p:nvSpPr>
        <p:spPr>
          <a:xfrm>
            <a:off x="0" y="1772816"/>
            <a:ext cx="9152082" cy="2736304"/>
          </a:xfrm>
          <a:prstGeom prst="rect">
            <a:avLst/>
          </a:prstGeom>
          <a:noFill/>
          <a:ln>
            <a:noFill/>
          </a:ln>
        </p:spPr>
        <p:txBody>
          <a:bodyPr spcFirstLastPara="1" wrap="square" lIns="50800" tIns="50800" rIns="50800" bIns="50800" anchor="ctr" anchorCtr="0">
            <a:noAutofit/>
          </a:bodyPr>
          <a:lstStyle/>
          <a:p>
            <a:pPr marL="342900" lvl="0" indent="-342900">
              <a:buSzPts val="2333"/>
              <a:buFont typeface="Arial" panose="020B0604020202020204" pitchFamily="34" charset="0"/>
              <a:buChar char="•"/>
            </a:pPr>
            <a:r>
              <a:rPr lang="en-US" sz="3200" dirty="0">
                <a:latin typeface="Times New Roman" panose="02020603050405020304" pitchFamily="18" charset="0"/>
                <a:ea typeface="Times"/>
                <a:cs typeface="Times New Roman" panose="02020603050405020304" pitchFamily="18" charset="0"/>
                <a:sym typeface="Times"/>
              </a:rPr>
              <a:t>Most of us have had our reflexes tested with a little rubber </a:t>
            </a:r>
            <a:r>
              <a:rPr lang="en-US" sz="3200" dirty="0" smtClean="0">
                <a:latin typeface="Times New Roman" panose="02020603050405020304" pitchFamily="18" charset="0"/>
                <a:ea typeface="Times"/>
                <a:cs typeface="Times New Roman" panose="02020603050405020304" pitchFamily="18" charset="0"/>
                <a:sym typeface="Times"/>
              </a:rPr>
              <a:t>hammer; a </a:t>
            </a:r>
            <a:r>
              <a:rPr lang="en-US" sz="3200" dirty="0">
                <a:latin typeface="Times New Roman" panose="02020603050405020304" pitchFamily="18" charset="0"/>
                <a:ea typeface="Times"/>
                <a:cs typeface="Times New Roman" panose="02020603050405020304" pitchFamily="18" charset="0"/>
                <a:sym typeface="Times"/>
              </a:rPr>
              <a:t>tap below the knee produces an uncontrollable jerk of the leg, </a:t>
            </a:r>
            <a:r>
              <a:rPr lang="en-US" sz="3200" dirty="0" smtClean="0">
                <a:latin typeface="Times New Roman" panose="02020603050405020304" pitchFamily="18" charset="0"/>
                <a:ea typeface="Times"/>
                <a:cs typeface="Times New Roman" panose="02020603050405020304" pitchFamily="18" charset="0"/>
                <a:sym typeface="Times"/>
              </a:rPr>
              <a:t>for example</a:t>
            </a:r>
            <a:r>
              <a:rPr lang="en-US" sz="3200" dirty="0">
                <a:latin typeface="Times New Roman" panose="02020603050405020304" pitchFamily="18" charset="0"/>
                <a:ea typeface="Times"/>
                <a:cs typeface="Times New Roman" panose="02020603050405020304" pitchFamily="18" charset="0"/>
                <a:sym typeface="Times"/>
              </a:rPr>
              <a:t>. In this section, we discuss what reflexes are and how </a:t>
            </a:r>
            <a:r>
              <a:rPr lang="en-US" sz="3200" dirty="0" smtClean="0">
                <a:latin typeface="Times New Roman" panose="02020603050405020304" pitchFamily="18" charset="0"/>
                <a:ea typeface="Times"/>
                <a:cs typeface="Times New Roman" panose="02020603050405020304" pitchFamily="18" charset="0"/>
                <a:sym typeface="Times"/>
              </a:rPr>
              <a:t>they are </a:t>
            </a:r>
            <a:r>
              <a:rPr lang="en-US" sz="3200" dirty="0">
                <a:latin typeface="Times New Roman" panose="02020603050405020304" pitchFamily="18" charset="0"/>
                <a:ea typeface="Times"/>
                <a:cs typeface="Times New Roman" panose="02020603050405020304" pitchFamily="18" charset="0"/>
                <a:sym typeface="Times"/>
              </a:rPr>
              <a:t>produced by an assembly of receptors, neurons, and </a:t>
            </a:r>
            <a:r>
              <a:rPr lang="en-US" sz="3200" dirty="0" smtClean="0">
                <a:latin typeface="Times New Roman" panose="02020603050405020304" pitchFamily="18" charset="0"/>
                <a:ea typeface="Times"/>
                <a:cs typeface="Times New Roman" panose="02020603050405020304" pitchFamily="18" charset="0"/>
                <a:sym typeface="Times"/>
              </a:rPr>
              <a:t>effectors. We </a:t>
            </a:r>
            <a:r>
              <a:rPr lang="en-US" sz="3200" dirty="0">
                <a:latin typeface="Times New Roman" panose="02020603050405020304" pitchFamily="18" charset="0"/>
                <a:ea typeface="Times"/>
                <a:cs typeface="Times New Roman" panose="02020603050405020304" pitchFamily="18" charset="0"/>
                <a:sym typeface="Times"/>
              </a:rPr>
              <a:t>also survey the different types of </a:t>
            </a:r>
            <a:r>
              <a:rPr lang="en-US" sz="3200" b="1" dirty="0" smtClean="0">
                <a:solidFill>
                  <a:srgbClr val="FF0000"/>
                </a:solidFill>
                <a:latin typeface="Times New Roman" panose="02020603050405020304" pitchFamily="18" charset="0"/>
                <a:ea typeface="Times"/>
                <a:cs typeface="Times New Roman" panose="02020603050405020304" pitchFamily="18" charset="0"/>
                <a:sym typeface="Times"/>
              </a:rPr>
              <a:t>neuromuscular reflexes </a:t>
            </a:r>
            <a:r>
              <a:rPr lang="en-US" sz="3200" dirty="0" smtClean="0">
                <a:latin typeface="Times New Roman" panose="02020603050405020304" pitchFamily="18" charset="0"/>
                <a:ea typeface="Times"/>
                <a:cs typeface="Times New Roman" panose="02020603050405020304" pitchFamily="18" charset="0"/>
                <a:sym typeface="Times"/>
              </a:rPr>
              <a:t>and how </a:t>
            </a:r>
            <a:r>
              <a:rPr lang="en-US" sz="3200" dirty="0">
                <a:latin typeface="Times New Roman" panose="02020603050405020304" pitchFamily="18" charset="0"/>
                <a:ea typeface="Times"/>
                <a:cs typeface="Times New Roman" panose="02020603050405020304" pitchFamily="18" charset="0"/>
                <a:sym typeface="Times"/>
              </a:rPr>
              <a:t>they are important in motor coordination of our everyday tasks.</a:t>
            </a:r>
            <a:endParaRPr lang="en-US" sz="3200" b="0" i="0" u="none" strike="noStrike" cap="none" dirty="0">
              <a:solidFill>
                <a:srgbClr val="000000"/>
              </a:solidFill>
              <a:latin typeface="Times New Roman" panose="02020603050405020304" pitchFamily="18" charset="0"/>
              <a:ea typeface="Times"/>
              <a:cs typeface="Times New Roman" panose="02020603050405020304" pitchFamily="18" charset="0"/>
              <a:sym typeface="Times"/>
            </a:endParaRPr>
          </a:p>
        </p:txBody>
      </p:sp>
      <p:sp>
        <p:nvSpPr>
          <p:cNvPr id="3" name="Google Shape;100;p15"/>
          <p:cNvSpPr txBox="1">
            <a:spLocks/>
          </p:cNvSpPr>
          <p:nvPr/>
        </p:nvSpPr>
        <p:spPr>
          <a:xfrm>
            <a:off x="2411760" y="15875"/>
            <a:ext cx="3701727" cy="761512"/>
          </a:xfrm>
          <a:prstGeom prst="rect">
            <a:avLst/>
          </a:prstGeom>
          <a:noFill/>
          <a:ln>
            <a:noFill/>
          </a:ln>
        </p:spPr>
        <p:txBody>
          <a:bodyPr spcFirstLastPara="1" wrap="square" lIns="45700" tIns="45700" rIns="457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3600"/>
              <a:buFont typeface="Arial" panose="020B0604020202020204"/>
              <a:buNone/>
              <a:defRPr sz="36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buSzPts val="3000"/>
            </a:pPr>
            <a:r>
              <a:rPr lang="en-US" sz="3000" b="1" dirty="0" smtClean="0">
                <a:latin typeface="Times New Roman" panose="02020603050405020304" pitchFamily="18" charset="0"/>
                <a:cs typeface="Times New Roman" panose="02020603050405020304" pitchFamily="18" charset="0"/>
              </a:rPr>
              <a:t> </a:t>
            </a:r>
            <a:endParaRPr lang="en-US" sz="3000" b="1" dirty="0">
              <a:latin typeface="Times New Roman" panose="02020603050405020304" pitchFamily="18" charset="0"/>
              <a:cs typeface="Times New Roman" panose="02020603050405020304" pitchFamily="18" charset="0"/>
            </a:endParaRPr>
          </a:p>
        </p:txBody>
      </p:sp>
      <p:sp>
        <p:nvSpPr>
          <p:cNvPr id="2" name="AutoShape 2" descr="DISORDERS OF SMELL AND TASTE - CLINICAL MANIFESTATIONS OF NEUROLOGIC  DISEASE - Harrison's Neurology in Clinical Medicine, 3rd Editio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DISORDERS OF SMELL AND TASTE - CLINICAL MANIFESTATIONS OF NEUROLOGIC  DISEASE - Harrison's Neurology in Clinical Medicine, 3rd Edition"/>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450970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p:nvPr/>
        </p:nvSpPr>
        <p:spPr>
          <a:xfrm>
            <a:off x="-4175" y="2344559"/>
            <a:ext cx="9152350" cy="2168888"/>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800"/>
              <a:buFont typeface="Trebuchet MS" panose="020B0603020202020204"/>
              <a:buNone/>
            </a:pPr>
            <a:endParaRPr sz="1800" b="0" i="0" u="none" strike="noStrike" cap="none">
              <a:solidFill>
                <a:srgbClr val="F1F1F1"/>
              </a:solidFill>
              <a:latin typeface="Trebuchet MS" panose="020B0603020202020204"/>
              <a:ea typeface="Trebuchet MS" panose="020B0603020202020204"/>
              <a:cs typeface="Trebuchet MS" panose="020B0603020202020204"/>
              <a:sym typeface="Trebuchet MS" panose="020B0603020202020204"/>
            </a:endParaRPr>
          </a:p>
        </p:txBody>
      </p:sp>
      <p:sp>
        <p:nvSpPr>
          <p:cNvPr id="33" name="Google Shape;33;p6"/>
          <p:cNvSpPr txBox="1"/>
          <p:nvPr/>
        </p:nvSpPr>
        <p:spPr>
          <a:xfrm>
            <a:off x="-144524" y="2901635"/>
            <a:ext cx="9433048" cy="1054735"/>
          </a:xfrm>
          <a:prstGeom prst="rect">
            <a:avLst/>
          </a:prstGeom>
          <a:noFill/>
          <a:ln>
            <a:noFill/>
          </a:ln>
        </p:spPr>
        <p:txBody>
          <a:bodyPr spcFirstLastPara="1" wrap="square" lIns="38125" tIns="38125" rIns="38125" bIns="38125" anchor="ctr" anchorCtr="0">
            <a:noAutofit/>
          </a:bodyPr>
          <a:lstStyle/>
          <a:p>
            <a:pPr marL="403225" lvl="0" indent="-444500" algn="ctr">
              <a:buClr>
                <a:srgbClr val="F1F1F1"/>
              </a:buClr>
              <a:buSzPts val="7000"/>
              <a:buFont typeface="Times New Roman" panose="02020603050405020304"/>
              <a:buChar char="◆"/>
            </a:pPr>
            <a:r>
              <a:rPr lang="en-US" sz="6000" b="1" dirty="0">
                <a:solidFill>
                  <a:srgbClr val="F1F1F1"/>
                </a:solidFill>
                <a:latin typeface="Times New Roman" panose="02020603050405020304"/>
                <a:ea typeface="Times New Roman" panose="02020603050405020304"/>
                <a:cs typeface="Times New Roman" panose="02020603050405020304"/>
                <a:sym typeface="Times New Roman" panose="02020603050405020304"/>
              </a:rPr>
              <a:t>The Tendon Reflex</a:t>
            </a:r>
            <a:endParaRPr lang="en-US" sz="6000" b="1" i="0" u="none" strike="noStrike" cap="none" dirty="0">
              <a:solidFill>
                <a:srgbClr val="F1F1F1"/>
              </a:solidFill>
              <a:latin typeface="Times New Roman" panose="02020603050405020304"/>
              <a:ea typeface="Times New Roman" panose="02020603050405020304"/>
              <a:cs typeface="Times New Roman" panose="02020603050405020304"/>
              <a:sym typeface="Times New Roman" panose="02020603050405020304"/>
            </a:endParaRPr>
          </a:p>
        </p:txBody>
      </p:sp>
    </p:spTree>
    <p:extLst>
      <p:ext uri="{BB962C8B-B14F-4D97-AF65-F5344CB8AC3E}">
        <p14:creationId xmlns:p14="http://schemas.microsoft.com/office/powerpoint/2010/main" val="2130837763"/>
      </p:ext>
    </p:extLst>
  </p:cSld>
  <p:clrMapOvr>
    <a:masterClrMapping/>
  </p:clrMapOvr>
  <mc:AlternateContent xmlns:mc="http://schemas.openxmlformats.org/markup-compatibility/2006" xmlns:p14="http://schemas.microsoft.com/office/powerpoint/2010/main">
    <mc:Choice Requires="p14">
      <p:transition spd="slow" p14:dur="1200">
        <p:push dir="r"/>
      </p:transition>
    </mc:Choice>
    <mc:Fallback xmlns="">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330147"/>
            <a:ext cx="8903329" cy="5993633"/>
          </a:xfrm>
        </p:spPr>
        <p:txBody>
          <a:bodyPr/>
          <a:lstStyle/>
          <a:p>
            <a:r>
              <a:rPr lang="en-US" b="1" dirty="0">
                <a:solidFill>
                  <a:srgbClr val="FF0000"/>
                </a:solidFill>
                <a:latin typeface="Times New Roman" pitchFamily="18" charset="0"/>
                <a:cs typeface="Times New Roman" pitchFamily="18" charset="0"/>
              </a:rPr>
              <a:t>Tendon organs </a:t>
            </a:r>
            <a:r>
              <a:rPr lang="en-US" dirty="0">
                <a:solidFill>
                  <a:schemeClr val="tx1"/>
                </a:solidFill>
                <a:latin typeface="Times New Roman" pitchFamily="18" charset="0"/>
                <a:cs typeface="Times New Roman" pitchFamily="18" charset="0"/>
              </a:rPr>
              <a:t>are proprioceptors located in a tendon near </a:t>
            </a:r>
            <a:r>
              <a:rPr lang="en-US" dirty="0" smtClean="0">
                <a:solidFill>
                  <a:schemeClr val="tx1"/>
                </a:solidFill>
                <a:latin typeface="Times New Roman" pitchFamily="18" charset="0"/>
                <a:cs typeface="Times New Roman" pitchFamily="18" charset="0"/>
              </a:rPr>
              <a:t>its</a:t>
            </a:r>
            <a:r>
              <a:rPr lang="ru-RU"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junction </a:t>
            </a:r>
            <a:r>
              <a:rPr lang="en-US" dirty="0">
                <a:solidFill>
                  <a:schemeClr val="tx1"/>
                </a:solidFill>
                <a:latin typeface="Times New Roman" pitchFamily="18" charset="0"/>
                <a:cs typeface="Times New Roman" pitchFamily="18" charset="0"/>
              </a:rPr>
              <a:t>with a muscle (fig. 13.24). A tendon organ is about </a:t>
            </a:r>
            <a:r>
              <a:rPr lang="en-US" i="1" dirty="0">
                <a:solidFill>
                  <a:schemeClr val="tx1"/>
                </a:solidFill>
                <a:latin typeface="Times New Roman" pitchFamily="18" charset="0"/>
                <a:cs typeface="Times New Roman" pitchFamily="18" charset="0"/>
              </a:rPr>
              <a:t>0.5 </a:t>
            </a:r>
            <a:r>
              <a:rPr lang="en-US" i="1" dirty="0" smtClean="0">
                <a:solidFill>
                  <a:schemeClr val="tx1"/>
                </a:solidFill>
                <a:latin typeface="Times New Roman" pitchFamily="18" charset="0"/>
                <a:cs typeface="Times New Roman" pitchFamily="18" charset="0"/>
              </a:rPr>
              <a:t>mm</a:t>
            </a:r>
            <a:r>
              <a:rPr lang="ru-RU" i="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long</a:t>
            </a:r>
            <a:r>
              <a:rPr lang="en-US" dirty="0">
                <a:solidFill>
                  <a:schemeClr val="tx1"/>
                </a:solidFill>
                <a:latin typeface="Times New Roman" pitchFamily="18" charset="0"/>
                <a:cs typeface="Times New Roman" pitchFamily="18" charset="0"/>
              </a:rPr>
              <a:t>. It consists of an encapsulated bundle of small, loose </a:t>
            </a:r>
            <a:r>
              <a:rPr lang="en-US" dirty="0" smtClean="0">
                <a:solidFill>
                  <a:schemeClr val="tx1"/>
                </a:solidFill>
                <a:latin typeface="Times New Roman" pitchFamily="18" charset="0"/>
                <a:cs typeface="Times New Roman" pitchFamily="18" charset="0"/>
              </a:rPr>
              <a:t>collagen</a:t>
            </a:r>
            <a:r>
              <a:rPr lang="ru-RU"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fibers </a:t>
            </a:r>
            <a:r>
              <a:rPr lang="en-US" dirty="0">
                <a:solidFill>
                  <a:schemeClr val="tx1"/>
                </a:solidFill>
                <a:latin typeface="Times New Roman" pitchFamily="18" charset="0"/>
                <a:cs typeface="Times New Roman" pitchFamily="18" charset="0"/>
              </a:rPr>
              <a:t>and one or more nerve fibers that penetrate the capsule </a:t>
            </a:r>
            <a:r>
              <a:rPr lang="en-US" dirty="0" smtClean="0">
                <a:solidFill>
                  <a:schemeClr val="tx1"/>
                </a:solidFill>
                <a:latin typeface="Times New Roman" pitchFamily="18" charset="0"/>
                <a:cs typeface="Times New Roman" pitchFamily="18" charset="0"/>
              </a:rPr>
              <a:t>and</a:t>
            </a:r>
            <a:r>
              <a:rPr lang="ru-RU"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end </a:t>
            </a:r>
            <a:r>
              <a:rPr lang="en-US" dirty="0">
                <a:solidFill>
                  <a:schemeClr val="tx1"/>
                </a:solidFill>
                <a:latin typeface="Times New Roman" pitchFamily="18" charset="0"/>
                <a:cs typeface="Times New Roman" pitchFamily="18" charset="0"/>
              </a:rPr>
              <a:t>in flattened </a:t>
            </a:r>
            <a:r>
              <a:rPr lang="en-US" dirty="0" err="1">
                <a:solidFill>
                  <a:schemeClr val="tx1"/>
                </a:solidFill>
                <a:latin typeface="Times New Roman" pitchFamily="18" charset="0"/>
                <a:cs typeface="Times New Roman" pitchFamily="18" charset="0"/>
              </a:rPr>
              <a:t>leaflike</a:t>
            </a:r>
            <a:r>
              <a:rPr lang="en-US" dirty="0">
                <a:solidFill>
                  <a:schemeClr val="tx1"/>
                </a:solidFill>
                <a:latin typeface="Times New Roman" pitchFamily="18" charset="0"/>
                <a:cs typeface="Times New Roman" pitchFamily="18" charset="0"/>
              </a:rPr>
              <a:t> processes between the collagen fibers. </a:t>
            </a:r>
            <a:r>
              <a:rPr lang="en-US" dirty="0" smtClean="0">
                <a:solidFill>
                  <a:schemeClr val="tx1"/>
                </a:solidFill>
                <a:latin typeface="Times New Roman" pitchFamily="18" charset="0"/>
                <a:cs typeface="Times New Roman" pitchFamily="18" charset="0"/>
              </a:rPr>
              <a:t>As</a:t>
            </a:r>
            <a:r>
              <a:rPr lang="ru-RU"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long </a:t>
            </a:r>
            <a:r>
              <a:rPr lang="en-US" dirty="0">
                <a:solidFill>
                  <a:schemeClr val="tx1"/>
                </a:solidFill>
                <a:latin typeface="Times New Roman" pitchFamily="18" charset="0"/>
                <a:cs typeface="Times New Roman" pitchFamily="18" charset="0"/>
              </a:rPr>
              <a:t>as the tendon is slack, its collagen fibers are slightly </a:t>
            </a:r>
            <a:r>
              <a:rPr lang="en-US" dirty="0" smtClean="0">
                <a:solidFill>
                  <a:schemeClr val="tx1"/>
                </a:solidFill>
                <a:latin typeface="Times New Roman" pitchFamily="18" charset="0"/>
                <a:cs typeface="Times New Roman" pitchFamily="18" charset="0"/>
              </a:rPr>
              <a:t>spread</a:t>
            </a:r>
            <a:r>
              <a:rPr lang="ru-RU"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and </a:t>
            </a:r>
            <a:r>
              <a:rPr lang="en-US" dirty="0">
                <a:solidFill>
                  <a:schemeClr val="tx1"/>
                </a:solidFill>
                <a:latin typeface="Times New Roman" pitchFamily="18" charset="0"/>
                <a:cs typeface="Times New Roman" pitchFamily="18" charset="0"/>
              </a:rPr>
              <a:t>put little pressure on the nerve endings. </a:t>
            </a:r>
            <a:endParaRPr lang="ru-RU"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When </a:t>
            </a:r>
            <a:r>
              <a:rPr lang="en-US" dirty="0">
                <a:solidFill>
                  <a:schemeClr val="tx1"/>
                </a:solidFill>
                <a:latin typeface="Times New Roman" pitchFamily="18" charset="0"/>
                <a:cs typeface="Times New Roman" pitchFamily="18" charset="0"/>
              </a:rPr>
              <a:t>muscle contraction pulls on the tendon, the collagen fibers come together like </a:t>
            </a:r>
            <a:r>
              <a:rPr lang="en-US" dirty="0" smtClean="0">
                <a:solidFill>
                  <a:schemeClr val="tx1"/>
                </a:solidFill>
                <a:latin typeface="Times New Roman" pitchFamily="18" charset="0"/>
                <a:cs typeface="Times New Roman" pitchFamily="18" charset="0"/>
              </a:rPr>
              <a:t>the</a:t>
            </a:r>
            <a:r>
              <a:rPr lang="ru-RU"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two </a:t>
            </a:r>
            <a:r>
              <a:rPr lang="en-US" dirty="0">
                <a:solidFill>
                  <a:schemeClr val="tx1"/>
                </a:solidFill>
                <a:latin typeface="Times New Roman" pitchFamily="18" charset="0"/>
                <a:cs typeface="Times New Roman" pitchFamily="18" charset="0"/>
              </a:rPr>
              <a:t>sides of a stretched rubber band and squeeze the nerve </a:t>
            </a:r>
            <a:r>
              <a:rPr lang="en-US" dirty="0" smtClean="0">
                <a:solidFill>
                  <a:schemeClr val="tx1"/>
                </a:solidFill>
                <a:latin typeface="Times New Roman" pitchFamily="18" charset="0"/>
                <a:cs typeface="Times New Roman" pitchFamily="18" charset="0"/>
              </a:rPr>
              <a:t>endings</a:t>
            </a:r>
            <a:r>
              <a:rPr lang="ru-RU"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between </a:t>
            </a:r>
            <a:r>
              <a:rPr lang="en-US" dirty="0">
                <a:solidFill>
                  <a:schemeClr val="tx1"/>
                </a:solidFill>
                <a:latin typeface="Times New Roman" pitchFamily="18" charset="0"/>
                <a:cs typeface="Times New Roman" pitchFamily="18" charset="0"/>
              </a:rPr>
              <a:t>them. The nerve fiber sends signals to the spinal cord </a:t>
            </a:r>
            <a:r>
              <a:rPr lang="en-US" dirty="0" smtClean="0">
                <a:solidFill>
                  <a:schemeClr val="tx1"/>
                </a:solidFill>
                <a:latin typeface="Times New Roman" pitchFamily="18" charset="0"/>
                <a:cs typeface="Times New Roman" pitchFamily="18" charset="0"/>
              </a:rPr>
              <a:t>that</a:t>
            </a:r>
            <a:r>
              <a:rPr lang="ru-RU"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provide </a:t>
            </a:r>
            <a:r>
              <a:rPr lang="en-US" dirty="0">
                <a:solidFill>
                  <a:schemeClr val="tx1"/>
                </a:solidFill>
                <a:latin typeface="Times New Roman" pitchFamily="18" charset="0"/>
                <a:cs typeface="Times New Roman" pitchFamily="18" charset="0"/>
              </a:rPr>
              <a:t>the CNS with feedback on the degree of muscle tension </a:t>
            </a:r>
            <a:r>
              <a:rPr lang="en-US" dirty="0" smtClean="0">
                <a:solidFill>
                  <a:schemeClr val="tx1"/>
                </a:solidFill>
                <a:latin typeface="Times New Roman" pitchFamily="18" charset="0"/>
                <a:cs typeface="Times New Roman" pitchFamily="18" charset="0"/>
              </a:rPr>
              <a:t>at</a:t>
            </a:r>
            <a:r>
              <a:rPr lang="ru-RU"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the </a:t>
            </a:r>
            <a:r>
              <a:rPr lang="en-US" dirty="0">
                <a:solidFill>
                  <a:schemeClr val="tx1"/>
                </a:solidFill>
                <a:latin typeface="Times New Roman" pitchFamily="18" charset="0"/>
                <a:cs typeface="Times New Roman" pitchFamily="18" charset="0"/>
              </a:rPr>
              <a:t>joint.</a:t>
            </a:r>
            <a:endParaRPr lang="ru-RU"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41</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1985747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1118" y="29700"/>
            <a:ext cx="4704897" cy="6661501"/>
          </a:xfrm>
          <a:prstGeom prst="rect">
            <a:avLst/>
          </a:prstGeom>
        </p:spPr>
      </p:pic>
      <p:sp>
        <p:nvSpPr>
          <p:cNvPr id="10" name="Прямоугольник 9"/>
          <p:cNvSpPr/>
          <p:nvPr/>
        </p:nvSpPr>
        <p:spPr>
          <a:xfrm>
            <a:off x="4932040" y="620688"/>
            <a:ext cx="4032448" cy="1077218"/>
          </a:xfrm>
          <a:prstGeom prst="rect">
            <a:avLst/>
          </a:prstGeom>
        </p:spPr>
        <p:txBody>
          <a:bodyPr wrap="square">
            <a:spAutoFit/>
          </a:bodyPr>
          <a:lstStyle/>
          <a:p>
            <a:pPr algn="ctr"/>
            <a:r>
              <a:rPr lang="en-US" sz="2400" dirty="0">
                <a:solidFill>
                  <a:srgbClr val="C4231F"/>
                </a:solidFill>
                <a:latin typeface="ProximaNova-Extrabld"/>
              </a:rPr>
              <a:t>FIGURE 13.24 </a:t>
            </a:r>
            <a:r>
              <a:rPr lang="en-US" sz="2000" dirty="0">
                <a:solidFill>
                  <a:srgbClr val="242021"/>
                </a:solidFill>
                <a:latin typeface="ProximaNova-Extrabld"/>
              </a:rPr>
              <a:t>A Tendon Organ.</a:t>
            </a:r>
            <a:r>
              <a:rPr lang="en-US" sz="2000" dirty="0"/>
              <a:t> </a:t>
            </a:r>
            <a:br>
              <a:rPr lang="en-US" sz="2000" dirty="0"/>
            </a:br>
            <a:endParaRPr lang="ru-RU" sz="2000" dirty="0"/>
          </a:p>
        </p:txBody>
      </p:sp>
    </p:spTree>
    <p:extLst>
      <p:ext uri="{BB962C8B-B14F-4D97-AF65-F5344CB8AC3E}">
        <p14:creationId xmlns:p14="http://schemas.microsoft.com/office/powerpoint/2010/main" val="2423117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583629"/>
            <a:ext cx="9144000" cy="5993633"/>
          </a:xfrm>
        </p:spPr>
        <p:txBody>
          <a:bodyPr/>
          <a:lstStyle/>
          <a:p>
            <a:r>
              <a:rPr lang="en-US" sz="2800" dirty="0">
                <a:solidFill>
                  <a:schemeClr val="tx1"/>
                </a:solidFill>
                <a:latin typeface="Times New Roman" pitchFamily="18" charset="0"/>
                <a:cs typeface="Times New Roman" pitchFamily="18" charset="0"/>
              </a:rPr>
              <a:t>The </a:t>
            </a:r>
            <a:r>
              <a:rPr lang="en-US" sz="2800" b="1" dirty="0">
                <a:solidFill>
                  <a:srgbClr val="FF0000"/>
                </a:solidFill>
                <a:latin typeface="Times New Roman" pitchFamily="18" charset="0"/>
                <a:cs typeface="Times New Roman" pitchFamily="18" charset="0"/>
              </a:rPr>
              <a:t>tendon reflex </a:t>
            </a:r>
            <a:r>
              <a:rPr lang="en-US" sz="2800" dirty="0">
                <a:solidFill>
                  <a:schemeClr val="tx1"/>
                </a:solidFill>
                <a:latin typeface="Times New Roman" pitchFamily="18" charset="0"/>
                <a:cs typeface="Times New Roman" pitchFamily="18" charset="0"/>
              </a:rPr>
              <a:t>is a response to excessive tension on </a:t>
            </a:r>
            <a:r>
              <a:rPr lang="en-US" sz="2800" dirty="0" smtClean="0">
                <a:solidFill>
                  <a:schemeClr val="tx1"/>
                </a:solidFill>
                <a:latin typeface="Times New Roman" pitchFamily="18" charset="0"/>
                <a:cs typeface="Times New Roman" pitchFamily="18" charset="0"/>
              </a:rPr>
              <a:t>the</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tendon</a:t>
            </a:r>
            <a:r>
              <a:rPr lang="en-US" sz="2800" dirty="0">
                <a:solidFill>
                  <a:schemeClr val="tx1"/>
                </a:solidFill>
                <a:latin typeface="Times New Roman" pitchFamily="18" charset="0"/>
                <a:cs typeface="Times New Roman" pitchFamily="18" charset="0"/>
              </a:rPr>
              <a:t>. It inhibits alpha motor neurons to the muscle so the </a:t>
            </a:r>
            <a:r>
              <a:rPr lang="en-US" sz="2800" dirty="0" smtClean="0">
                <a:solidFill>
                  <a:schemeClr val="tx1"/>
                </a:solidFill>
                <a:latin typeface="Times New Roman" pitchFamily="18" charset="0"/>
                <a:cs typeface="Times New Roman" pitchFamily="18" charset="0"/>
              </a:rPr>
              <a:t>muscle</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does </a:t>
            </a:r>
            <a:r>
              <a:rPr lang="en-US" sz="2800" dirty="0">
                <a:solidFill>
                  <a:schemeClr val="tx1"/>
                </a:solidFill>
                <a:latin typeface="Times New Roman" pitchFamily="18" charset="0"/>
                <a:cs typeface="Times New Roman" pitchFamily="18" charset="0"/>
              </a:rPr>
              <a:t>not contract as strongly. This serves to moderate muscle contraction before it tears a tendon or pulls it loose from the muscle </a:t>
            </a:r>
            <a:r>
              <a:rPr lang="en-US" sz="2800" dirty="0" smtClean="0">
                <a:solidFill>
                  <a:schemeClr val="tx1"/>
                </a:solidFill>
                <a:latin typeface="Times New Roman" pitchFamily="18" charset="0"/>
                <a:cs typeface="Times New Roman" pitchFamily="18" charset="0"/>
              </a:rPr>
              <a:t>or</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bone</a:t>
            </a:r>
            <a:r>
              <a:rPr lang="en-US" sz="2800" dirty="0">
                <a:solidFill>
                  <a:schemeClr val="tx1"/>
                </a:solidFill>
                <a:latin typeface="Times New Roman" pitchFamily="18" charset="0"/>
                <a:cs typeface="Times New Roman" pitchFamily="18" charset="0"/>
              </a:rPr>
              <a:t>. Nevertheless, strong muscles and quick movements sometimes damage a tendon before the reflex can occur, causing </a:t>
            </a:r>
            <a:r>
              <a:rPr lang="en-US" sz="2800" dirty="0" smtClean="0">
                <a:solidFill>
                  <a:schemeClr val="tx1"/>
                </a:solidFill>
                <a:latin typeface="Times New Roman" pitchFamily="18" charset="0"/>
                <a:cs typeface="Times New Roman" pitchFamily="18" charset="0"/>
              </a:rPr>
              <a:t>such</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athletic </a:t>
            </a:r>
            <a:r>
              <a:rPr lang="en-US" sz="2800" dirty="0">
                <a:solidFill>
                  <a:schemeClr val="tx1"/>
                </a:solidFill>
                <a:latin typeface="Times New Roman" pitchFamily="18" charset="0"/>
                <a:cs typeface="Times New Roman" pitchFamily="18" charset="0"/>
              </a:rPr>
              <a:t>injuries as a ruptured calcaneal tendon.</a:t>
            </a:r>
            <a:endParaRPr lang="ru-RU" sz="2800"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43</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1932808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7646" y="260648"/>
            <a:ext cx="8903329" cy="5993633"/>
          </a:xfrm>
        </p:spPr>
        <p:txBody>
          <a:bodyPr/>
          <a:lstStyle/>
          <a:p>
            <a:r>
              <a:rPr lang="en-US" sz="2800" dirty="0" smtClean="0">
                <a:solidFill>
                  <a:schemeClr val="tx1"/>
                </a:solidFill>
                <a:latin typeface="Times New Roman" pitchFamily="18" charset="0"/>
                <a:cs typeface="Times New Roman" pitchFamily="18" charset="0"/>
              </a:rPr>
              <a:t>To</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produce </a:t>
            </a:r>
            <a:r>
              <a:rPr lang="en-US" sz="2800" dirty="0">
                <a:solidFill>
                  <a:schemeClr val="tx1"/>
                </a:solidFill>
                <a:latin typeface="Times New Roman" pitchFamily="18" charset="0"/>
                <a:cs typeface="Times New Roman" pitchFamily="18" charset="0"/>
              </a:rPr>
              <a:t>this reflex, branches of the afferent nerve fibers </a:t>
            </a:r>
            <a:r>
              <a:rPr lang="en-US" sz="2800" dirty="0" smtClean="0">
                <a:solidFill>
                  <a:schemeClr val="tx1"/>
                </a:solidFill>
                <a:latin typeface="Times New Roman" pitchFamily="18" charset="0"/>
                <a:cs typeface="Times New Roman" pitchFamily="18" charset="0"/>
              </a:rPr>
              <a:t>cross</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from </a:t>
            </a:r>
            <a:r>
              <a:rPr lang="en-US" sz="2800" dirty="0">
                <a:solidFill>
                  <a:schemeClr val="tx1"/>
                </a:solidFill>
                <a:latin typeface="Times New Roman" pitchFamily="18" charset="0"/>
                <a:cs typeface="Times New Roman" pitchFamily="18" charset="0"/>
              </a:rPr>
              <a:t>the stimulated side of the body to the contralateral side </a:t>
            </a:r>
            <a:r>
              <a:rPr lang="en-US" sz="2800" dirty="0" smtClean="0">
                <a:solidFill>
                  <a:schemeClr val="tx1"/>
                </a:solidFill>
                <a:latin typeface="Times New Roman" pitchFamily="18" charset="0"/>
                <a:cs typeface="Times New Roman" pitchFamily="18" charset="0"/>
              </a:rPr>
              <a:t>of</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the </a:t>
            </a:r>
            <a:r>
              <a:rPr lang="en-US" sz="2800" dirty="0">
                <a:solidFill>
                  <a:schemeClr val="tx1"/>
                </a:solidFill>
                <a:latin typeface="Times New Roman" pitchFamily="18" charset="0"/>
                <a:cs typeface="Times New Roman" pitchFamily="18" charset="0"/>
              </a:rPr>
              <a:t>spinal cord. There, they synapse with interneurons, which, </a:t>
            </a:r>
            <a:r>
              <a:rPr lang="en-US" sz="2800" dirty="0" smtClean="0">
                <a:solidFill>
                  <a:schemeClr val="tx1"/>
                </a:solidFill>
                <a:latin typeface="Times New Roman" pitchFamily="18" charset="0"/>
                <a:cs typeface="Times New Roman" pitchFamily="18" charset="0"/>
              </a:rPr>
              <a:t>in</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turn</a:t>
            </a:r>
            <a:r>
              <a:rPr lang="en-US" sz="2800" dirty="0">
                <a:solidFill>
                  <a:schemeClr val="tx1"/>
                </a:solidFill>
                <a:latin typeface="Times New Roman" pitchFamily="18" charset="0"/>
                <a:cs typeface="Times New Roman" pitchFamily="18" charset="0"/>
              </a:rPr>
              <a:t>, excite or inhibit alpha motor neurons to the muscles of </a:t>
            </a:r>
            <a:r>
              <a:rPr lang="en-US" sz="2800" dirty="0" smtClean="0">
                <a:solidFill>
                  <a:schemeClr val="tx1"/>
                </a:solidFill>
                <a:latin typeface="Times New Roman" pitchFamily="18" charset="0"/>
                <a:cs typeface="Times New Roman" pitchFamily="18" charset="0"/>
              </a:rPr>
              <a:t>the</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contralateral limb</a:t>
            </a:r>
            <a:r>
              <a:rPr lang="ru-RU" sz="2800" dirty="0" smtClean="0">
                <a:solidFill>
                  <a:schemeClr val="tx1"/>
                </a:solidFill>
                <a:latin typeface="Times New Roman" pitchFamily="18" charset="0"/>
                <a:cs typeface="Times New Roman" pitchFamily="18" charset="0"/>
              </a:rPr>
              <a:t>.</a:t>
            </a:r>
          </a:p>
          <a:p>
            <a:r>
              <a:rPr lang="en-US" sz="2800" dirty="0">
                <a:solidFill>
                  <a:schemeClr val="tx1"/>
                </a:solidFill>
                <a:latin typeface="Times New Roman" pitchFamily="18" charset="0"/>
                <a:cs typeface="Times New Roman" pitchFamily="18" charset="0"/>
              </a:rPr>
              <a:t>The tendon reflex also functions when some parts of </a:t>
            </a:r>
            <a:r>
              <a:rPr lang="en-US" sz="2800" dirty="0" smtClean="0">
                <a:solidFill>
                  <a:schemeClr val="tx1"/>
                </a:solidFill>
                <a:latin typeface="Times New Roman" pitchFamily="18" charset="0"/>
                <a:cs typeface="Times New Roman" pitchFamily="18" charset="0"/>
              </a:rPr>
              <a:t>a</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muscle </a:t>
            </a:r>
            <a:r>
              <a:rPr lang="en-US" sz="2800" dirty="0">
                <a:solidFill>
                  <a:schemeClr val="tx1"/>
                </a:solidFill>
                <a:latin typeface="Times New Roman" pitchFamily="18" charset="0"/>
                <a:cs typeface="Times New Roman" pitchFamily="18" charset="0"/>
              </a:rPr>
              <a:t>contract more than others. It inhibits the muscle </a:t>
            </a:r>
            <a:r>
              <a:rPr lang="en-US" sz="2800" dirty="0" smtClean="0">
                <a:solidFill>
                  <a:schemeClr val="tx1"/>
                </a:solidFill>
                <a:latin typeface="Times New Roman" pitchFamily="18" charset="0"/>
                <a:cs typeface="Times New Roman" pitchFamily="18" charset="0"/>
              </a:rPr>
              <a:t>fibers</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connected </a:t>
            </a:r>
            <a:r>
              <a:rPr lang="en-US" sz="2800" dirty="0">
                <a:solidFill>
                  <a:schemeClr val="tx1"/>
                </a:solidFill>
                <a:latin typeface="Times New Roman" pitchFamily="18" charset="0"/>
                <a:cs typeface="Times New Roman" pitchFamily="18" charset="0"/>
              </a:rPr>
              <a:t>with overstimulated tendon organs so their </a:t>
            </a:r>
            <a:r>
              <a:rPr lang="en-US" sz="2800" dirty="0" smtClean="0">
                <a:solidFill>
                  <a:schemeClr val="tx1"/>
                </a:solidFill>
                <a:latin typeface="Times New Roman" pitchFamily="18" charset="0"/>
                <a:cs typeface="Times New Roman" pitchFamily="18" charset="0"/>
              </a:rPr>
              <a:t>contraction</a:t>
            </a:r>
            <a:r>
              <a:rPr lang="ru-RU"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is </a:t>
            </a:r>
            <a:r>
              <a:rPr lang="en-US" sz="2800" dirty="0">
                <a:solidFill>
                  <a:schemeClr val="tx1"/>
                </a:solidFill>
                <a:latin typeface="Times New Roman" pitchFamily="18" charset="0"/>
                <a:cs typeface="Times New Roman" pitchFamily="18" charset="0"/>
              </a:rPr>
              <a:t>more comparable to the contraction of the rest of the </a:t>
            </a:r>
            <a:r>
              <a:rPr lang="en-US" sz="2800" dirty="0" smtClean="0">
                <a:solidFill>
                  <a:schemeClr val="tx1"/>
                </a:solidFill>
                <a:latin typeface="Times New Roman" pitchFamily="18" charset="0"/>
                <a:cs typeface="Times New Roman" pitchFamily="18" charset="0"/>
              </a:rPr>
              <a:t>muscle</a:t>
            </a:r>
            <a:r>
              <a:rPr lang="ru-RU" sz="2800" dirty="0" smtClean="0">
                <a:solidFill>
                  <a:schemeClr val="tx1"/>
                </a:solidFill>
                <a:latin typeface="Times New Roman" pitchFamily="18" charset="0"/>
                <a:cs typeface="Times New Roman" pitchFamily="18" charset="0"/>
              </a:rPr>
              <a:t>.</a:t>
            </a:r>
            <a:r>
              <a:rPr lang="en-US" sz="2800" dirty="0">
                <a:solidFill>
                  <a:schemeClr val="tx1"/>
                </a:solidFill>
                <a:latin typeface="Times New Roman" pitchFamily="18" charset="0"/>
                <a:cs typeface="Times New Roman" pitchFamily="18" charset="0"/>
              </a:rPr>
              <a:t> This spreads the workload more evenly over the entire muscle, which is beneficial in such actions as maintaining a steady grip on a </a:t>
            </a:r>
            <a:r>
              <a:rPr lang="en-US" sz="2800" dirty="0" smtClean="0">
                <a:solidFill>
                  <a:schemeClr val="tx1"/>
                </a:solidFill>
                <a:latin typeface="Times New Roman" pitchFamily="18" charset="0"/>
                <a:cs typeface="Times New Roman" pitchFamily="18" charset="0"/>
              </a:rPr>
              <a:t>tool</a:t>
            </a:r>
            <a:r>
              <a:rPr lang="ru-RU" sz="2800" dirty="0" smtClean="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44</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879290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072876831"/>
              </p:ext>
            </p:extLst>
          </p:nvPr>
        </p:nvGraphicFramePr>
        <p:xfrm>
          <a:off x="0" y="709392"/>
          <a:ext cx="9115694" cy="6148607"/>
        </p:xfrm>
        <a:graphic>
          <a:graphicData uri="http://schemas.openxmlformats.org/drawingml/2006/table">
            <a:tbl>
              <a:tblPr>
                <a:tableStyleId>{775DCB02-9BB8-47FD-8907-85C794F793BA}</a:tableStyleId>
              </a:tblPr>
              <a:tblGrid>
                <a:gridCol w="2755908">
                  <a:extLst>
                    <a:ext uri="{9D8B030D-6E8A-4147-A177-3AD203B41FA5}">
                      <a16:colId xmlns:a16="http://schemas.microsoft.com/office/drawing/2014/main" val="524625781"/>
                    </a:ext>
                  </a:extLst>
                </a:gridCol>
                <a:gridCol w="6359786">
                  <a:extLst>
                    <a:ext uri="{9D8B030D-6E8A-4147-A177-3AD203B41FA5}">
                      <a16:colId xmlns:a16="http://schemas.microsoft.com/office/drawing/2014/main" val="2673727511"/>
                    </a:ext>
                  </a:extLst>
                </a:gridCol>
              </a:tblGrid>
              <a:tr h="1386518">
                <a:tc>
                  <a:txBody>
                    <a:bodyPr/>
                    <a:lstStyle/>
                    <a:p>
                      <a:r>
                        <a:rPr lang="en-US" sz="1600" b="1" u="sng" dirty="0" err="1">
                          <a:effectLst/>
                          <a:latin typeface="Times New Roman" panose="02020603050405020304" pitchFamily="18" charset="0"/>
                          <a:cs typeface="Times New Roman" panose="02020603050405020304" pitchFamily="18" charset="0"/>
                        </a:rPr>
                        <a:t>Guillain</a:t>
                      </a:r>
                      <a:r>
                        <a:rPr lang="en-US" sz="1600" b="1" u="sng" dirty="0">
                          <a:effectLst/>
                          <a:latin typeface="Times New Roman" panose="02020603050405020304" pitchFamily="18" charset="0"/>
                          <a:cs typeface="Times New Roman" panose="02020603050405020304" pitchFamily="18" charset="0"/>
                        </a:rPr>
                        <a:t>–</a:t>
                      </a:r>
                      <a:r>
                        <a:rPr lang="en-US" sz="1600" b="1" u="sng" dirty="0" err="1">
                          <a:effectLst/>
                          <a:latin typeface="Times New Roman" panose="02020603050405020304" pitchFamily="18" charset="0"/>
                          <a:cs typeface="Times New Roman" panose="02020603050405020304" pitchFamily="18" charset="0"/>
                        </a:rPr>
                        <a:t>Barré</a:t>
                      </a:r>
                      <a:r>
                        <a:rPr lang="en-US" sz="1600" b="1" u="sng" dirty="0">
                          <a:effectLst/>
                          <a:latin typeface="Times New Roman" panose="02020603050405020304" pitchFamily="18" charset="0"/>
                          <a:cs typeface="Times New Roman" panose="02020603050405020304" pitchFamily="18" charset="0"/>
                        </a:rPr>
                        <a:t> syndrome </a:t>
                      </a:r>
                      <a:endParaRPr lang="en-US" sz="3200" b="1" u="sng" dirty="0">
                        <a:effectLst/>
                        <a:latin typeface="Times New Roman" panose="02020603050405020304" pitchFamily="18" charset="0"/>
                        <a:cs typeface="Times New Roman" panose="02020603050405020304" pitchFamily="18" charset="0"/>
                      </a:endParaRPr>
                    </a:p>
                  </a:txBody>
                  <a:tcPr anchor="ctr"/>
                </a:tc>
                <a:tc>
                  <a:txBody>
                    <a:bodyPr/>
                    <a:lstStyle/>
                    <a:p>
                      <a:r>
                        <a:rPr lang="en-US" sz="1600">
                          <a:effectLst/>
                          <a:latin typeface="Times New Roman" panose="02020603050405020304" pitchFamily="18" charset="0"/>
                          <a:cs typeface="Times New Roman" panose="02020603050405020304" pitchFamily="18" charset="0"/>
                        </a:rPr>
                        <a:t>An acute demyelinating nerve disorder often triggered by viral infection, resulting in muscle</a:t>
                      </a:r>
                      <a:br>
                        <a:rPr lang="en-US" sz="1600">
                          <a:effectLst/>
                          <a:latin typeface="Times New Roman" panose="02020603050405020304" pitchFamily="18" charset="0"/>
                          <a:cs typeface="Times New Roman" panose="02020603050405020304" pitchFamily="18" charset="0"/>
                        </a:rPr>
                      </a:br>
                      <a:r>
                        <a:rPr lang="en-US" sz="1600">
                          <a:effectLst/>
                          <a:latin typeface="Times New Roman" panose="02020603050405020304" pitchFamily="18" charset="0"/>
                          <a:cs typeface="Times New Roman" panose="02020603050405020304" pitchFamily="18" charset="0"/>
                        </a:rPr>
                        <a:t>weakness, elevated heart rate, unstable blood pressure, shortness of breath, and sometimes</a:t>
                      </a:r>
                      <a:br>
                        <a:rPr lang="en-US" sz="1600">
                          <a:effectLst/>
                          <a:latin typeface="Times New Roman" panose="02020603050405020304" pitchFamily="18" charset="0"/>
                          <a:cs typeface="Times New Roman" panose="02020603050405020304" pitchFamily="18" charset="0"/>
                        </a:rPr>
                      </a:br>
                      <a:r>
                        <a:rPr lang="en-US" sz="1600">
                          <a:effectLst/>
                          <a:latin typeface="Times New Roman" panose="02020603050405020304" pitchFamily="18" charset="0"/>
                          <a:cs typeface="Times New Roman" panose="02020603050405020304" pitchFamily="18" charset="0"/>
                        </a:rPr>
                        <a:t>death from respiratory paralysis</a:t>
                      </a:r>
                      <a:endParaRPr lang="en-US" sz="320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236240289"/>
                  </a:ext>
                </a:extLst>
              </a:tr>
              <a:tr h="870604">
                <a:tc>
                  <a:txBody>
                    <a:bodyPr/>
                    <a:lstStyle/>
                    <a:p>
                      <a:r>
                        <a:rPr lang="en-US" sz="1600" b="1" u="sng" dirty="0">
                          <a:effectLst/>
                          <a:latin typeface="Times New Roman" panose="02020603050405020304" pitchFamily="18" charset="0"/>
                          <a:cs typeface="Times New Roman" panose="02020603050405020304" pitchFamily="18" charset="0"/>
                        </a:rPr>
                        <a:t>Neuralgia </a:t>
                      </a:r>
                      <a:endParaRPr lang="en-US" sz="3200" b="1" u="sng" dirty="0">
                        <a:effectLst/>
                        <a:latin typeface="Times New Roman" panose="02020603050405020304" pitchFamily="18" charset="0"/>
                        <a:cs typeface="Times New Roman" panose="02020603050405020304" pitchFamily="18" charset="0"/>
                      </a:endParaRPr>
                    </a:p>
                  </a:txBody>
                  <a:tcPr anchor="ctr"/>
                </a:tc>
                <a:tc>
                  <a:txBody>
                    <a:bodyPr/>
                    <a:lstStyle/>
                    <a:p>
                      <a:r>
                        <a:rPr lang="en-US" sz="1600" dirty="0">
                          <a:effectLst/>
                          <a:latin typeface="Times New Roman" panose="02020603050405020304" pitchFamily="18" charset="0"/>
                          <a:cs typeface="Times New Roman" panose="02020603050405020304" pitchFamily="18" charset="0"/>
                        </a:rPr>
                        <a:t>General term for nerve pain, often caused by pressure on spinal nerves from herniated</a:t>
                      </a:r>
                      <a:br>
                        <a:rPr lang="en-US" sz="1600" dirty="0">
                          <a:effectLst/>
                          <a:latin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cs typeface="Times New Roman" panose="02020603050405020304" pitchFamily="18" charset="0"/>
                        </a:rPr>
                        <a:t>intervertebral discs</a:t>
                      </a:r>
                      <a:endParaRPr lang="en-US" sz="320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61776885"/>
                  </a:ext>
                </a:extLst>
              </a:tr>
              <a:tr h="1047431">
                <a:tc>
                  <a:txBody>
                    <a:bodyPr/>
                    <a:lstStyle/>
                    <a:p>
                      <a:r>
                        <a:rPr lang="en-US" sz="1600" b="1" u="sng" dirty="0">
                          <a:effectLst/>
                          <a:latin typeface="Times New Roman" panose="02020603050405020304" pitchFamily="18" charset="0"/>
                          <a:cs typeface="Times New Roman" panose="02020603050405020304" pitchFamily="18" charset="0"/>
                        </a:rPr>
                        <a:t>Paresthesia </a:t>
                      </a:r>
                      <a:endParaRPr lang="en-US" sz="3200" b="1" u="sng" dirty="0">
                        <a:effectLst/>
                        <a:latin typeface="Times New Roman" panose="02020603050405020304" pitchFamily="18" charset="0"/>
                        <a:cs typeface="Times New Roman" panose="02020603050405020304" pitchFamily="18" charset="0"/>
                      </a:endParaRPr>
                    </a:p>
                  </a:txBody>
                  <a:tcPr anchor="ctr"/>
                </a:tc>
                <a:tc>
                  <a:txBody>
                    <a:bodyPr/>
                    <a:lstStyle/>
                    <a:p>
                      <a:r>
                        <a:rPr lang="en-US" sz="1600">
                          <a:effectLst/>
                          <a:latin typeface="Times New Roman" panose="02020603050405020304" pitchFamily="18" charset="0"/>
                          <a:cs typeface="Times New Roman" panose="02020603050405020304" pitchFamily="18" charset="0"/>
                        </a:rPr>
                        <a:t>Abnormal sensations of prickling, burning, numbness, or tingling; a symptom of peripheral nerve</a:t>
                      </a:r>
                      <a:br>
                        <a:rPr lang="en-US" sz="1600">
                          <a:effectLst/>
                          <a:latin typeface="Times New Roman" panose="02020603050405020304" pitchFamily="18" charset="0"/>
                          <a:cs typeface="Times New Roman" panose="02020603050405020304" pitchFamily="18" charset="0"/>
                        </a:rPr>
                      </a:br>
                      <a:r>
                        <a:rPr lang="en-US" sz="1600">
                          <a:effectLst/>
                          <a:latin typeface="Times New Roman" panose="02020603050405020304" pitchFamily="18" charset="0"/>
                          <a:cs typeface="Times New Roman" panose="02020603050405020304" pitchFamily="18" charset="0"/>
                        </a:rPr>
                        <a:t>disorders</a:t>
                      </a:r>
                      <a:endParaRPr lang="en-US" sz="320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28345395"/>
                  </a:ext>
                </a:extLst>
              </a:tr>
              <a:tr h="612648">
                <a:tc>
                  <a:txBody>
                    <a:bodyPr/>
                    <a:lstStyle/>
                    <a:p>
                      <a:r>
                        <a:rPr lang="en-US" sz="1600" b="1" u="sng" dirty="0">
                          <a:effectLst/>
                          <a:latin typeface="Times New Roman" panose="02020603050405020304" pitchFamily="18" charset="0"/>
                          <a:cs typeface="Times New Roman" panose="02020603050405020304" pitchFamily="18" charset="0"/>
                        </a:rPr>
                        <a:t>Peripheral neuropathy </a:t>
                      </a:r>
                      <a:endParaRPr lang="en-US" sz="3200" b="1" u="sng" dirty="0">
                        <a:effectLst/>
                        <a:latin typeface="Times New Roman" panose="02020603050405020304" pitchFamily="18" charset="0"/>
                        <a:cs typeface="Times New Roman" panose="02020603050405020304" pitchFamily="18" charset="0"/>
                      </a:endParaRPr>
                    </a:p>
                  </a:txBody>
                  <a:tcPr anchor="ctr"/>
                </a:tc>
                <a:tc>
                  <a:txBody>
                    <a:bodyPr/>
                    <a:lstStyle/>
                    <a:p>
                      <a:r>
                        <a:rPr lang="en-US" sz="1600">
                          <a:effectLst/>
                          <a:latin typeface="Times New Roman" panose="02020603050405020304" pitchFamily="18" charset="0"/>
                          <a:cs typeface="Times New Roman" panose="02020603050405020304" pitchFamily="18" charset="0"/>
                        </a:rPr>
                        <a:t>Any loss of sensory or motor function due to nerve injury; also called nerve palsy</a:t>
                      </a:r>
                      <a:endParaRPr lang="en-US" sz="320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20435286"/>
                  </a:ext>
                </a:extLst>
              </a:tr>
              <a:tr h="1618758">
                <a:tc>
                  <a:txBody>
                    <a:bodyPr/>
                    <a:lstStyle/>
                    <a:p>
                      <a:r>
                        <a:rPr lang="en-US" sz="1600" b="1" u="sng" dirty="0">
                          <a:effectLst/>
                          <a:latin typeface="Times New Roman" panose="02020603050405020304" pitchFamily="18" charset="0"/>
                          <a:cs typeface="Times New Roman" panose="02020603050405020304" pitchFamily="18" charset="0"/>
                        </a:rPr>
                        <a:t>Rabies (hydrophobia) </a:t>
                      </a:r>
                      <a:endParaRPr lang="en-US" sz="3200" b="1" u="sng" dirty="0">
                        <a:effectLst/>
                        <a:latin typeface="Times New Roman" panose="02020603050405020304" pitchFamily="18" charset="0"/>
                        <a:cs typeface="Times New Roman" panose="02020603050405020304" pitchFamily="18" charset="0"/>
                      </a:endParaRPr>
                    </a:p>
                  </a:txBody>
                  <a:tcPr anchor="ctr"/>
                </a:tc>
                <a:tc>
                  <a:txBody>
                    <a:bodyPr/>
                    <a:lstStyle/>
                    <a:p>
                      <a:r>
                        <a:rPr lang="en-US" sz="1600">
                          <a:effectLst/>
                          <a:latin typeface="Times New Roman" panose="02020603050405020304" pitchFamily="18" charset="0"/>
                          <a:cs typeface="Times New Roman" panose="02020603050405020304" pitchFamily="18" charset="0"/>
                        </a:rPr>
                        <a:t>A disease usually contracted from animal bites, involving viral infection that spreads via somatic</a:t>
                      </a:r>
                      <a:br>
                        <a:rPr lang="en-US" sz="1600">
                          <a:effectLst/>
                          <a:latin typeface="Times New Roman" panose="02020603050405020304" pitchFamily="18" charset="0"/>
                          <a:cs typeface="Times New Roman" panose="02020603050405020304" pitchFamily="18" charset="0"/>
                        </a:rPr>
                      </a:br>
                      <a:r>
                        <a:rPr lang="en-US" sz="1600">
                          <a:effectLst/>
                          <a:latin typeface="Times New Roman" panose="02020603050405020304" pitchFamily="18" charset="0"/>
                          <a:cs typeface="Times New Roman" panose="02020603050405020304" pitchFamily="18" charset="0"/>
                        </a:rPr>
                        <a:t>motor nerve fibers to the CNS and then autonomic nerve fibers; leads to seizures, coma, and</a:t>
                      </a:r>
                      <a:br>
                        <a:rPr lang="en-US" sz="1600">
                          <a:effectLst/>
                          <a:latin typeface="Times New Roman" panose="02020603050405020304" pitchFamily="18" charset="0"/>
                          <a:cs typeface="Times New Roman" panose="02020603050405020304" pitchFamily="18" charset="0"/>
                        </a:rPr>
                      </a:br>
                      <a:r>
                        <a:rPr lang="en-US" sz="1600">
                          <a:effectLst/>
                          <a:latin typeface="Times New Roman" panose="02020603050405020304" pitchFamily="18" charset="0"/>
                          <a:cs typeface="Times New Roman" panose="02020603050405020304" pitchFamily="18" charset="0"/>
                        </a:rPr>
                        <a:t>death; invariably fatal if not treated before CNS symptoms appear</a:t>
                      </a:r>
                      <a:endParaRPr lang="en-US" sz="320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295488927"/>
                  </a:ext>
                </a:extLst>
              </a:tr>
              <a:tr h="612648">
                <a:tc>
                  <a:txBody>
                    <a:bodyPr/>
                    <a:lstStyle/>
                    <a:p>
                      <a:r>
                        <a:rPr lang="en-US" sz="1600" b="1" u="sng" dirty="0">
                          <a:effectLst/>
                          <a:latin typeface="Times New Roman" panose="02020603050405020304" pitchFamily="18" charset="0"/>
                          <a:cs typeface="Times New Roman" panose="02020603050405020304" pitchFamily="18" charset="0"/>
                        </a:rPr>
                        <a:t>Spinal meningitis </a:t>
                      </a:r>
                      <a:endParaRPr lang="en-US" sz="3200" b="1" u="sng" dirty="0">
                        <a:effectLst/>
                        <a:latin typeface="Times New Roman" panose="02020603050405020304" pitchFamily="18" charset="0"/>
                        <a:cs typeface="Times New Roman" panose="02020603050405020304" pitchFamily="18" charset="0"/>
                      </a:endParaRPr>
                    </a:p>
                  </a:txBody>
                  <a:tcPr anchor="ctr"/>
                </a:tc>
                <a:tc>
                  <a:txBody>
                    <a:bodyPr/>
                    <a:lstStyle/>
                    <a:p>
                      <a:r>
                        <a:rPr lang="en-US" sz="1600" dirty="0">
                          <a:effectLst/>
                          <a:latin typeface="Times New Roman" panose="02020603050405020304" pitchFamily="18" charset="0"/>
                          <a:cs typeface="Times New Roman" panose="02020603050405020304" pitchFamily="18" charset="0"/>
                        </a:rPr>
                        <a:t>Inflammation of the spinal meninges due to viral, bacterial, or other infection</a:t>
                      </a:r>
                      <a:endParaRPr lang="en-US" sz="320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87803993"/>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696111108"/>
              </p:ext>
            </p:extLst>
          </p:nvPr>
        </p:nvGraphicFramePr>
        <p:xfrm>
          <a:off x="-28306" y="8353"/>
          <a:ext cx="9144000" cy="701040"/>
        </p:xfrm>
        <a:graphic>
          <a:graphicData uri="http://schemas.openxmlformats.org/drawingml/2006/table">
            <a:tbl>
              <a:tblPr>
                <a:tableStyleId>{35758FB7-9AC5-4552-8A53-C91805E547FA}</a:tableStyleId>
              </a:tblPr>
              <a:tblGrid>
                <a:gridCol w="1477537">
                  <a:extLst>
                    <a:ext uri="{9D8B030D-6E8A-4147-A177-3AD203B41FA5}">
                      <a16:colId xmlns:a16="http://schemas.microsoft.com/office/drawing/2014/main" val="3597139880"/>
                    </a:ext>
                  </a:extLst>
                </a:gridCol>
                <a:gridCol w="7666463">
                  <a:extLst>
                    <a:ext uri="{9D8B030D-6E8A-4147-A177-3AD203B41FA5}">
                      <a16:colId xmlns:a16="http://schemas.microsoft.com/office/drawing/2014/main" val="2194869919"/>
                    </a:ext>
                  </a:extLst>
                </a:gridCol>
              </a:tblGrid>
              <a:tr h="432048">
                <a:tc>
                  <a:txBody>
                    <a:bodyPr/>
                    <a:lstStyle/>
                    <a:p>
                      <a:pPr algn="ctr"/>
                      <a:r>
                        <a:rPr lang="en-US" sz="2000" dirty="0">
                          <a:effectLst/>
                        </a:rPr>
                        <a:t>TABLE 13.7 </a:t>
                      </a:r>
                      <a:endParaRPr lang="en-US" sz="2800" dirty="0">
                        <a:solidFill>
                          <a:srgbClr val="FF0000"/>
                        </a:solidFill>
                        <a:effectLst/>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a:effectLst/>
                        </a:rPr>
                        <a:t>Some Disorders of the Spinal Cord and Spinal Nerves</a:t>
                      </a:r>
                      <a:endParaRPr lang="en-US" sz="4000" b="1"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73724997"/>
                  </a:ext>
                </a:extLst>
              </a:tr>
            </a:tbl>
          </a:graphicData>
        </a:graphic>
      </p:graphicFrame>
    </p:spTree>
    <p:extLst>
      <p:ext uri="{BB962C8B-B14F-4D97-AF65-F5344CB8AC3E}">
        <p14:creationId xmlns:p14="http://schemas.microsoft.com/office/powerpoint/2010/main" val="4034795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90" name="Google Shape;290;p43"/>
          <p:cNvSpPr txBox="1"/>
          <p:nvPr/>
        </p:nvSpPr>
        <p:spPr>
          <a:xfrm>
            <a:off x="68409" y="812435"/>
            <a:ext cx="8643966" cy="5153964"/>
          </a:xfrm>
          <a:prstGeom prst="rect">
            <a:avLst/>
          </a:prstGeom>
          <a:noFill/>
          <a:ln>
            <a:noFill/>
          </a:ln>
        </p:spPr>
        <p:txBody>
          <a:bodyPr spcFirstLastPara="1" wrap="square" lIns="50800" tIns="50800" rIns="50800" bIns="50800" anchor="ctr" anchorCtr="0">
            <a:noAutofit/>
          </a:bodyPr>
          <a:lstStyle/>
          <a:p>
            <a:pPr marL="0" marR="0" lvl="0" indent="0" algn="ctr" rtl="0">
              <a:lnSpc>
                <a:spcPct val="150000"/>
              </a:lnSpc>
              <a:spcBef>
                <a:spcPts val="0"/>
              </a:spcBef>
              <a:spcAft>
                <a:spcPts val="0"/>
              </a:spcAft>
              <a:buClr>
                <a:srgbClr val="80134D"/>
              </a:buClr>
              <a:buSzPts val="1466"/>
              <a:buFont typeface="Times"/>
              <a:buNone/>
            </a:pPr>
            <a:endParaRPr lang="en-US" sz="2000" b="1" i="1" dirty="0">
              <a:solidFill>
                <a:srgbClr val="80134D"/>
              </a:solidFill>
              <a:latin typeface="Times New Roman" pitchFamily="18" charset="0"/>
              <a:cs typeface="Times New Roman" pitchFamily="18" charset="0"/>
              <a:sym typeface="Times"/>
            </a:endParaRPr>
          </a:p>
          <a:p>
            <a:pPr marL="0" marR="0" lvl="0" indent="0" algn="l" rtl="0">
              <a:lnSpc>
                <a:spcPct val="150000"/>
              </a:lnSpc>
              <a:spcBef>
                <a:spcPts val="1200"/>
              </a:spcBef>
              <a:spcAft>
                <a:spcPts val="0"/>
              </a:spcAft>
              <a:buClr>
                <a:srgbClr val="000000"/>
              </a:buClr>
              <a:buSzPts val="1333"/>
              <a:buFont typeface="Times"/>
              <a:buNone/>
            </a:pPr>
            <a:r>
              <a:rPr lang="en-US" sz="2000" b="1" i="1" u="none" strike="noStrike" cap="none" dirty="0" smtClean="0">
                <a:solidFill>
                  <a:srgbClr val="000000"/>
                </a:solidFill>
                <a:latin typeface="Times New Roman" pitchFamily="18" charset="0"/>
                <a:ea typeface="Times"/>
                <a:cs typeface="Times New Roman" pitchFamily="18" charset="0"/>
                <a:sym typeface="Times"/>
              </a:rPr>
              <a:t>Answer these questions from memory. Reread the preceding section if there are too many you don’t know. </a:t>
            </a:r>
            <a:endParaRPr sz="2000" b="0" i="0" u="none" strike="noStrike" cap="none" dirty="0" smtClean="0">
              <a:solidFill>
                <a:srgbClr val="000000"/>
              </a:solidFill>
              <a:latin typeface="Times New Roman" pitchFamily="18" charset="0"/>
              <a:cs typeface="Times New Roman" pitchFamily="18" charset="0"/>
              <a:sym typeface="Arial" panose="020B0604020202020204"/>
            </a:endParaRPr>
          </a:p>
          <a:p>
            <a:pPr marL="139700" lvl="0">
              <a:spcBef>
                <a:spcPts val="1300"/>
              </a:spcBef>
              <a:buSzPts val="1333"/>
            </a:pPr>
            <a:r>
              <a:rPr lang="en-US" sz="2000" i="1" dirty="0" smtClean="0">
                <a:latin typeface="Times New Roman" pitchFamily="18" charset="0"/>
                <a:ea typeface="Times"/>
                <a:cs typeface="Times New Roman" pitchFamily="18" charset="0"/>
                <a:sym typeface="Times"/>
              </a:rPr>
              <a:t>1</a:t>
            </a:r>
            <a:r>
              <a:rPr lang="en-US" sz="2000" i="1" dirty="0">
                <a:latin typeface="Times New Roman" pitchFamily="18" charset="0"/>
                <a:ea typeface="Times"/>
                <a:cs typeface="Times New Roman" pitchFamily="18" charset="0"/>
                <a:sym typeface="Times"/>
              </a:rPr>
              <a:t>. </a:t>
            </a:r>
            <a:r>
              <a:rPr lang="en-US" sz="2000" i="1" dirty="0">
                <a:latin typeface="Times New Roman" pitchFamily="18" charset="0"/>
                <a:ea typeface="Times"/>
                <a:cs typeface="Times New Roman" pitchFamily="18" charset="0"/>
                <a:sym typeface="Times"/>
              </a:rPr>
              <a:t>Name five structural components of a typical somatic </a:t>
            </a:r>
            <a:r>
              <a:rPr lang="en-US" sz="2000" i="1" dirty="0" smtClean="0">
                <a:latin typeface="Times New Roman" pitchFamily="18" charset="0"/>
                <a:ea typeface="Times"/>
                <a:cs typeface="Times New Roman" pitchFamily="18" charset="0"/>
                <a:sym typeface="Times"/>
              </a:rPr>
              <a:t>reflex</a:t>
            </a:r>
            <a:r>
              <a:rPr lang="ru-RU" sz="2000" i="1" dirty="0" smtClean="0">
                <a:latin typeface="Times New Roman" pitchFamily="18" charset="0"/>
                <a:ea typeface="Times"/>
                <a:cs typeface="Times New Roman" pitchFamily="18" charset="0"/>
                <a:sym typeface="Times"/>
              </a:rPr>
              <a:t> </a:t>
            </a:r>
            <a:r>
              <a:rPr lang="en-US" sz="2000" i="1" dirty="0" smtClean="0">
                <a:latin typeface="Times New Roman" pitchFamily="18" charset="0"/>
                <a:ea typeface="Times"/>
                <a:cs typeface="Times New Roman" pitchFamily="18" charset="0"/>
                <a:sym typeface="Times"/>
              </a:rPr>
              <a:t>arc</a:t>
            </a:r>
            <a:r>
              <a:rPr lang="en-US" sz="2000" i="1" dirty="0">
                <a:latin typeface="Times New Roman" pitchFamily="18" charset="0"/>
                <a:ea typeface="Times"/>
                <a:cs typeface="Times New Roman" pitchFamily="18" charset="0"/>
                <a:sym typeface="Times"/>
              </a:rPr>
              <a:t>. Which of these is absent from a monosynaptic arc</a:t>
            </a:r>
            <a:r>
              <a:rPr lang="en-US" sz="2000" i="1" dirty="0" smtClean="0">
                <a:latin typeface="Times New Roman" pitchFamily="18" charset="0"/>
                <a:ea typeface="Times"/>
                <a:cs typeface="Times New Roman" pitchFamily="18" charset="0"/>
                <a:sym typeface="Times"/>
              </a:rPr>
              <a:t>?</a:t>
            </a:r>
            <a:endParaRPr lang="ru-RU" sz="2000" i="1" dirty="0" smtClean="0">
              <a:latin typeface="Times New Roman" pitchFamily="18" charset="0"/>
              <a:ea typeface="Times"/>
              <a:cs typeface="Times New Roman" pitchFamily="18" charset="0"/>
              <a:sym typeface="Times"/>
            </a:endParaRPr>
          </a:p>
          <a:p>
            <a:pPr marL="139700" lvl="0">
              <a:spcBef>
                <a:spcPts val="1300"/>
              </a:spcBef>
              <a:buSzPts val="1333"/>
            </a:pPr>
            <a:r>
              <a:rPr lang="en-US" sz="2000" i="1" dirty="0" smtClean="0">
                <a:latin typeface="Times New Roman" pitchFamily="18" charset="0"/>
                <a:ea typeface="Times"/>
                <a:cs typeface="Times New Roman" pitchFamily="18" charset="0"/>
                <a:sym typeface="Times"/>
              </a:rPr>
              <a:t>2</a:t>
            </a:r>
            <a:r>
              <a:rPr lang="en-US" sz="2000" i="1" dirty="0">
                <a:latin typeface="Times New Roman" pitchFamily="18" charset="0"/>
                <a:ea typeface="Times"/>
                <a:cs typeface="Times New Roman" pitchFamily="18" charset="0"/>
                <a:sym typeface="Times"/>
              </a:rPr>
              <a:t>. State the function of each of the following in a </a:t>
            </a:r>
            <a:r>
              <a:rPr lang="en-US" sz="2000" i="1" dirty="0" smtClean="0">
                <a:latin typeface="Times New Roman" pitchFamily="18" charset="0"/>
                <a:ea typeface="Times"/>
                <a:cs typeface="Times New Roman" pitchFamily="18" charset="0"/>
                <a:sym typeface="Times"/>
              </a:rPr>
              <a:t>muscle</a:t>
            </a:r>
            <a:r>
              <a:rPr lang="ru-RU" sz="2000" i="1" dirty="0" smtClean="0">
                <a:latin typeface="Times New Roman" pitchFamily="18" charset="0"/>
                <a:ea typeface="Times"/>
                <a:cs typeface="Times New Roman" pitchFamily="18" charset="0"/>
                <a:sym typeface="Times"/>
              </a:rPr>
              <a:t> </a:t>
            </a:r>
            <a:r>
              <a:rPr lang="en-US" sz="2000" i="1" dirty="0" smtClean="0">
                <a:latin typeface="Times New Roman" pitchFamily="18" charset="0"/>
                <a:ea typeface="Times"/>
                <a:cs typeface="Times New Roman" pitchFamily="18" charset="0"/>
                <a:sym typeface="Times"/>
              </a:rPr>
              <a:t>spindle</a:t>
            </a:r>
            <a:r>
              <a:rPr lang="en-US" sz="2000" i="1" dirty="0">
                <a:latin typeface="Times New Roman" pitchFamily="18" charset="0"/>
                <a:ea typeface="Times"/>
                <a:cs typeface="Times New Roman" pitchFamily="18" charset="0"/>
                <a:sym typeface="Times"/>
              </a:rPr>
              <a:t>: </a:t>
            </a:r>
            <a:r>
              <a:rPr lang="en-US" sz="2000" i="1" dirty="0" err="1">
                <a:latin typeface="Times New Roman" pitchFamily="18" charset="0"/>
                <a:ea typeface="Times"/>
                <a:cs typeface="Times New Roman" pitchFamily="18" charset="0"/>
                <a:sym typeface="Times"/>
              </a:rPr>
              <a:t>intrafusal</a:t>
            </a:r>
            <a:r>
              <a:rPr lang="en-US" sz="2000" i="1" dirty="0">
                <a:latin typeface="Times New Roman" pitchFamily="18" charset="0"/>
                <a:ea typeface="Times"/>
                <a:cs typeface="Times New Roman" pitchFamily="18" charset="0"/>
                <a:sym typeface="Times"/>
              </a:rPr>
              <a:t> fibers, gamma motor neurons, </a:t>
            </a:r>
            <a:r>
              <a:rPr lang="en-US" sz="2000" i="1" dirty="0" smtClean="0">
                <a:latin typeface="Times New Roman" pitchFamily="18" charset="0"/>
                <a:ea typeface="Times"/>
                <a:cs typeface="Times New Roman" pitchFamily="18" charset="0"/>
                <a:sym typeface="Times"/>
              </a:rPr>
              <a:t>and</a:t>
            </a:r>
            <a:r>
              <a:rPr lang="ru-RU" sz="2000" i="1" dirty="0" smtClean="0">
                <a:latin typeface="Times New Roman" pitchFamily="18" charset="0"/>
                <a:ea typeface="Times"/>
                <a:cs typeface="Times New Roman" pitchFamily="18" charset="0"/>
                <a:sym typeface="Times"/>
              </a:rPr>
              <a:t> </a:t>
            </a:r>
            <a:r>
              <a:rPr lang="en-US" sz="2000" i="1" dirty="0" smtClean="0">
                <a:latin typeface="Times New Roman" pitchFamily="18" charset="0"/>
                <a:ea typeface="Times"/>
                <a:cs typeface="Times New Roman" pitchFamily="18" charset="0"/>
                <a:sym typeface="Times"/>
              </a:rPr>
              <a:t>primary </a:t>
            </a:r>
            <a:r>
              <a:rPr lang="en-US" sz="2000" i="1" dirty="0">
                <a:latin typeface="Times New Roman" pitchFamily="18" charset="0"/>
                <a:ea typeface="Times"/>
                <a:cs typeface="Times New Roman" pitchFamily="18" charset="0"/>
                <a:sym typeface="Times"/>
              </a:rPr>
              <a:t>afferent </a:t>
            </a:r>
            <a:r>
              <a:rPr lang="en-US" sz="2000" i="1" dirty="0" smtClean="0">
                <a:latin typeface="Times New Roman" pitchFamily="18" charset="0"/>
                <a:ea typeface="Times"/>
                <a:cs typeface="Times New Roman" pitchFamily="18" charset="0"/>
                <a:sym typeface="Times"/>
              </a:rPr>
              <a:t>fibers.</a:t>
            </a:r>
            <a:endParaRPr lang="ru-RU" sz="2000" i="1" dirty="0" smtClean="0">
              <a:latin typeface="Times New Roman" pitchFamily="18" charset="0"/>
              <a:ea typeface="Times"/>
              <a:cs typeface="Times New Roman" pitchFamily="18" charset="0"/>
              <a:sym typeface="Times"/>
            </a:endParaRPr>
          </a:p>
          <a:p>
            <a:pPr marL="139700" lvl="0">
              <a:spcBef>
                <a:spcPts val="1300"/>
              </a:spcBef>
              <a:buSzPts val="1333"/>
            </a:pPr>
            <a:r>
              <a:rPr lang="en-US" sz="2000" i="1" dirty="0" smtClean="0">
                <a:latin typeface="Times New Roman" pitchFamily="18" charset="0"/>
                <a:ea typeface="Times"/>
                <a:cs typeface="Times New Roman" pitchFamily="18" charset="0"/>
                <a:sym typeface="Times"/>
              </a:rPr>
              <a:t>3</a:t>
            </a:r>
            <a:r>
              <a:rPr lang="en-US" sz="2000" i="1" dirty="0">
                <a:latin typeface="Times New Roman" pitchFamily="18" charset="0"/>
                <a:ea typeface="Times"/>
                <a:cs typeface="Times New Roman" pitchFamily="18" charset="0"/>
                <a:sym typeface="Times"/>
              </a:rPr>
              <a:t>. Explain how nerve fibers in a tendon sense the degree </a:t>
            </a:r>
            <a:r>
              <a:rPr lang="en-US" sz="2000" i="1" dirty="0" smtClean="0">
                <a:latin typeface="Times New Roman" pitchFamily="18" charset="0"/>
                <a:ea typeface="Times"/>
                <a:cs typeface="Times New Roman" pitchFamily="18" charset="0"/>
                <a:sym typeface="Times"/>
              </a:rPr>
              <a:t>of</a:t>
            </a:r>
            <a:r>
              <a:rPr lang="ru-RU" sz="2000" i="1" dirty="0" smtClean="0">
                <a:latin typeface="Times New Roman" pitchFamily="18" charset="0"/>
                <a:ea typeface="Times"/>
                <a:cs typeface="Times New Roman" pitchFamily="18" charset="0"/>
                <a:sym typeface="Times"/>
              </a:rPr>
              <a:t> </a:t>
            </a:r>
            <a:r>
              <a:rPr lang="en-US" sz="2000" i="1" dirty="0" smtClean="0">
                <a:latin typeface="Times New Roman" pitchFamily="18" charset="0"/>
                <a:ea typeface="Times"/>
                <a:cs typeface="Times New Roman" pitchFamily="18" charset="0"/>
                <a:sym typeface="Times"/>
              </a:rPr>
              <a:t>tension </a:t>
            </a:r>
            <a:r>
              <a:rPr lang="en-US" sz="2000" i="1" dirty="0">
                <a:latin typeface="Times New Roman" pitchFamily="18" charset="0"/>
                <a:ea typeface="Times"/>
                <a:cs typeface="Times New Roman" pitchFamily="18" charset="0"/>
                <a:sym typeface="Times"/>
              </a:rPr>
              <a:t>in a muscle</a:t>
            </a:r>
            <a:r>
              <a:rPr lang="en-US" sz="2000" i="1" dirty="0" smtClean="0">
                <a:latin typeface="Times New Roman" pitchFamily="18" charset="0"/>
                <a:ea typeface="Times"/>
                <a:cs typeface="Times New Roman" pitchFamily="18" charset="0"/>
                <a:sym typeface="Times"/>
              </a:rPr>
              <a:t>.</a:t>
            </a:r>
            <a:endParaRPr lang="ru-RU" sz="2000" i="1" dirty="0" smtClean="0">
              <a:latin typeface="Times New Roman" pitchFamily="18" charset="0"/>
              <a:ea typeface="Times"/>
              <a:cs typeface="Times New Roman" pitchFamily="18" charset="0"/>
              <a:sym typeface="Times"/>
            </a:endParaRPr>
          </a:p>
          <a:p>
            <a:pPr marL="139700" lvl="0">
              <a:spcBef>
                <a:spcPts val="1300"/>
              </a:spcBef>
              <a:buSzPts val="1333"/>
            </a:pPr>
            <a:r>
              <a:rPr lang="en-US" sz="2000" i="1" dirty="0" smtClean="0">
                <a:latin typeface="Times New Roman" pitchFamily="18" charset="0"/>
                <a:ea typeface="Times"/>
                <a:cs typeface="Times New Roman" pitchFamily="18" charset="0"/>
                <a:sym typeface="Times"/>
              </a:rPr>
              <a:t>4</a:t>
            </a:r>
            <a:r>
              <a:rPr lang="en-US" sz="2000" i="1" dirty="0">
                <a:latin typeface="Times New Roman" pitchFamily="18" charset="0"/>
                <a:ea typeface="Times"/>
                <a:cs typeface="Times New Roman" pitchFamily="18" charset="0"/>
                <a:sym typeface="Times"/>
              </a:rPr>
              <a:t>. Why must the withdrawal reflex, but not the stretch </a:t>
            </a:r>
            <a:r>
              <a:rPr lang="en-US" sz="2000" i="1" dirty="0" smtClean="0">
                <a:latin typeface="Times New Roman" pitchFamily="18" charset="0"/>
                <a:ea typeface="Times"/>
                <a:cs typeface="Times New Roman" pitchFamily="18" charset="0"/>
                <a:sym typeface="Times"/>
              </a:rPr>
              <a:t>reflex,</a:t>
            </a:r>
            <a:r>
              <a:rPr lang="ru-RU" sz="2000" i="1" dirty="0" smtClean="0">
                <a:latin typeface="Times New Roman" pitchFamily="18" charset="0"/>
                <a:ea typeface="Times"/>
                <a:cs typeface="Times New Roman" pitchFamily="18" charset="0"/>
                <a:sym typeface="Times"/>
              </a:rPr>
              <a:t> </a:t>
            </a:r>
            <a:r>
              <a:rPr lang="en-US" sz="2000" i="1" dirty="0" smtClean="0">
                <a:latin typeface="Times New Roman" pitchFamily="18" charset="0"/>
                <a:ea typeface="Times"/>
                <a:cs typeface="Times New Roman" pitchFamily="18" charset="0"/>
                <a:sym typeface="Times"/>
              </a:rPr>
              <a:t>involve </a:t>
            </a:r>
            <a:r>
              <a:rPr lang="en-US" sz="2000" i="1" dirty="0">
                <a:latin typeface="Times New Roman" pitchFamily="18" charset="0"/>
                <a:ea typeface="Times"/>
                <a:cs typeface="Times New Roman" pitchFamily="18" charset="0"/>
                <a:sym typeface="Times"/>
              </a:rPr>
              <a:t>a polysynaptic reflex arc</a:t>
            </a:r>
            <a:r>
              <a:rPr lang="en-US" sz="2000" i="1" dirty="0" smtClean="0">
                <a:latin typeface="Times New Roman" pitchFamily="18" charset="0"/>
                <a:ea typeface="Times"/>
                <a:cs typeface="Times New Roman" pitchFamily="18" charset="0"/>
                <a:sym typeface="Times"/>
              </a:rPr>
              <a:t>?</a:t>
            </a:r>
            <a:endParaRPr lang="ru-RU" sz="2000" i="1" dirty="0" smtClean="0">
              <a:latin typeface="Times New Roman" pitchFamily="18" charset="0"/>
              <a:ea typeface="Times"/>
              <a:cs typeface="Times New Roman" pitchFamily="18" charset="0"/>
              <a:sym typeface="Times"/>
            </a:endParaRPr>
          </a:p>
          <a:p>
            <a:pPr marL="139700" lvl="0">
              <a:spcBef>
                <a:spcPts val="1300"/>
              </a:spcBef>
              <a:buSzPts val="1333"/>
            </a:pPr>
            <a:r>
              <a:rPr lang="en-US" sz="2000" i="1" dirty="0" smtClean="0">
                <a:latin typeface="Times New Roman" pitchFamily="18" charset="0"/>
                <a:ea typeface="Times"/>
                <a:cs typeface="Times New Roman" pitchFamily="18" charset="0"/>
                <a:sym typeface="Times"/>
              </a:rPr>
              <a:t>5</a:t>
            </a:r>
            <a:r>
              <a:rPr lang="en-US" sz="2000" i="1" dirty="0">
                <a:latin typeface="Times New Roman" pitchFamily="18" charset="0"/>
                <a:ea typeface="Times"/>
                <a:cs typeface="Times New Roman" pitchFamily="18" charset="0"/>
                <a:sym typeface="Times"/>
              </a:rPr>
              <a:t>. Explain why the crossed extension reflex must </a:t>
            </a:r>
            <a:r>
              <a:rPr lang="en-US" sz="2000" i="1" dirty="0" smtClean="0">
                <a:latin typeface="Times New Roman" pitchFamily="18" charset="0"/>
                <a:ea typeface="Times"/>
                <a:cs typeface="Times New Roman" pitchFamily="18" charset="0"/>
                <a:sym typeface="Times"/>
              </a:rPr>
              <a:t>accompany</a:t>
            </a:r>
            <a:r>
              <a:rPr lang="ru-RU" sz="2000" i="1" dirty="0" smtClean="0">
                <a:latin typeface="Times New Roman" pitchFamily="18" charset="0"/>
                <a:ea typeface="Times"/>
                <a:cs typeface="Times New Roman" pitchFamily="18" charset="0"/>
                <a:sym typeface="Times"/>
              </a:rPr>
              <a:t> </a:t>
            </a:r>
            <a:r>
              <a:rPr lang="en-US" sz="2000" i="1" dirty="0" smtClean="0">
                <a:latin typeface="Times New Roman" pitchFamily="18" charset="0"/>
                <a:ea typeface="Times"/>
                <a:cs typeface="Times New Roman" pitchFamily="18" charset="0"/>
                <a:sym typeface="Times"/>
              </a:rPr>
              <a:t>a </a:t>
            </a:r>
            <a:r>
              <a:rPr lang="en-US" sz="2000" i="1" dirty="0">
                <a:latin typeface="Times New Roman" pitchFamily="18" charset="0"/>
                <a:ea typeface="Times"/>
                <a:cs typeface="Times New Roman" pitchFamily="18" charset="0"/>
                <a:sym typeface="Times"/>
              </a:rPr>
              <a:t>withdrawal reflex of the leg</a:t>
            </a:r>
            <a:endParaRPr lang="en-US" sz="2000" i="1" dirty="0">
              <a:latin typeface="Times New Roman" pitchFamily="18" charset="0"/>
              <a:ea typeface="Times"/>
              <a:cs typeface="Times New Roman" pitchFamily="18" charset="0"/>
              <a:sym typeface="Times"/>
            </a:endParaRPr>
          </a:p>
        </p:txBody>
      </p:sp>
      <p:sp>
        <p:nvSpPr>
          <p:cNvPr id="277" name="Google Shape;277;p43"/>
          <p:cNvSpPr txBox="1">
            <a:spLocks noGrp="1"/>
          </p:cNvSpPr>
          <p:nvPr>
            <p:ph type="sldNum" idx="4294967295"/>
          </p:nvPr>
        </p:nvSpPr>
        <p:spPr>
          <a:xfrm>
            <a:off x="8712375" y="6324598"/>
            <a:ext cx="386662"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46</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279" name="Google Shape;279;p43"/>
          <p:cNvGrpSpPr/>
          <p:nvPr/>
        </p:nvGrpSpPr>
        <p:grpSpPr>
          <a:xfrm>
            <a:off x="277903" y="69699"/>
            <a:ext cx="980376" cy="1007343"/>
            <a:chOff x="-1" y="-2"/>
            <a:chExt cx="980375" cy="1007341"/>
          </a:xfrm>
        </p:grpSpPr>
        <p:sp>
          <p:nvSpPr>
            <p:cNvPr id="280" name="Google Shape;280;p43"/>
            <p:cNvSpPr/>
            <p:nvPr/>
          </p:nvSpPr>
          <p:spPr>
            <a:xfrm>
              <a:off x="-1" y="-2"/>
              <a:ext cx="980375" cy="1007341"/>
            </a:xfrm>
            <a:prstGeom prst="ellipse">
              <a:avLst/>
            </a:prstGeom>
            <a:solidFill>
              <a:srgbClr val="9715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panose="020B0603020202020204"/>
                <a:buNone/>
              </a:pPr>
              <a:endParaRPr sz="1200" b="0" i="0" u="none" strike="noStrike" cap="none">
                <a:solidFill>
                  <a:srgbClr val="F1F1F1"/>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281" name="Google Shape;281;p43"/>
            <p:cNvSpPr/>
            <p:nvPr/>
          </p:nvSpPr>
          <p:spPr>
            <a:xfrm>
              <a:off x="165066" y="169585"/>
              <a:ext cx="650361" cy="668151"/>
            </a:xfrm>
            <a:prstGeom prst="ellipse">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200"/>
                <a:buFont typeface="Trebuchet MS" panose="020B0603020202020204"/>
                <a:buNone/>
              </a:pPr>
              <a:endParaRPr sz="1200" b="0" i="0" u="none" strike="noStrike" cap="none">
                <a:solidFill>
                  <a:srgbClr val="F1F1F1"/>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grpSp>
          <p:nvGrpSpPr>
            <p:cNvPr id="282" name="Google Shape;282;p43"/>
            <p:cNvGrpSpPr/>
            <p:nvPr/>
          </p:nvGrpSpPr>
          <p:grpSpPr>
            <a:xfrm>
              <a:off x="142133" y="146024"/>
              <a:ext cx="696259" cy="715335"/>
              <a:chOff x="-2" y="-2"/>
              <a:chExt cx="696258" cy="715334"/>
            </a:xfrm>
          </p:grpSpPr>
          <p:sp>
            <p:nvSpPr>
              <p:cNvPr id="283" name="Google Shape;283;p43"/>
              <p:cNvSpPr/>
              <p:nvPr/>
            </p:nvSpPr>
            <p:spPr>
              <a:xfrm>
                <a:off x="-2" y="-1"/>
                <a:ext cx="696256" cy="715328"/>
              </a:xfrm>
              <a:prstGeom prst="rect">
                <a:avLst/>
              </a:prstGeom>
              <a:solidFill>
                <a:srgbClr val="971540"/>
              </a:solidFill>
              <a:ln>
                <a:noFill/>
              </a:ln>
            </p:spPr>
            <p:txBody>
              <a:bodyPr spcFirstLastPara="1" wrap="square" lIns="45700" tIns="45700" rIns="45700" bIns="45700" anchor="ctr" anchorCtr="0">
                <a:noAutofit/>
              </a:bodyPr>
              <a:lstStyle/>
              <a:p>
                <a:pPr marL="0" marR="0" lvl="0" indent="0" algn="r" rtl="0">
                  <a:lnSpc>
                    <a:spcPct val="100000"/>
                  </a:lnSpc>
                  <a:spcBef>
                    <a:spcPts val="0"/>
                  </a:spcBef>
                  <a:spcAft>
                    <a:spcPts val="0"/>
                  </a:spcAft>
                  <a:buClr>
                    <a:srgbClr val="000000"/>
                  </a:buClr>
                  <a:buSzPts val="1200"/>
                  <a:buFont typeface="Trebuchet MS" panose="020B0603020202020204"/>
                  <a:buNone/>
                </a:pPr>
                <a:endParaRPr sz="1200" b="0" i="0" u="none" strike="noStrike" cap="none">
                  <a:solidFill>
                    <a:srgbClr val="000000"/>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284" name="Google Shape;284;p43" descr="image3.png"/>
              <p:cNvPicPr preferRelativeResize="0"/>
              <p:nvPr/>
            </p:nvPicPr>
            <p:blipFill rotWithShape="1">
              <a:blip r:embed="rId3"/>
              <a:srcRect/>
              <a:stretch>
                <a:fillRect/>
              </a:stretch>
            </p:blipFill>
            <p:spPr>
              <a:xfrm>
                <a:off x="2" y="-2"/>
                <a:ext cx="696254" cy="715334"/>
              </a:xfrm>
              <a:prstGeom prst="rect">
                <a:avLst/>
              </a:prstGeom>
              <a:noFill/>
              <a:ln>
                <a:noFill/>
              </a:ln>
            </p:spPr>
          </p:pic>
        </p:grpSp>
      </p:grpSp>
      <p:grpSp>
        <p:nvGrpSpPr>
          <p:cNvPr id="285" name="Google Shape;285;p43"/>
          <p:cNvGrpSpPr/>
          <p:nvPr/>
        </p:nvGrpSpPr>
        <p:grpSpPr>
          <a:xfrm>
            <a:off x="-74260" y="6237311"/>
            <a:ext cx="9218260" cy="723853"/>
            <a:chOff x="-1" y="-2"/>
            <a:chExt cx="12248970" cy="755701"/>
          </a:xfrm>
        </p:grpSpPr>
        <p:sp>
          <p:nvSpPr>
            <p:cNvPr id="286" name="Google Shape;286;p43"/>
            <p:cNvSpPr/>
            <p:nvPr/>
          </p:nvSpPr>
          <p:spPr>
            <a:xfrm>
              <a:off x="2797115" y="18571"/>
              <a:ext cx="9451854" cy="684194"/>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287" name="Google Shape;287;p43"/>
            <p:cNvSpPr/>
            <p:nvPr/>
          </p:nvSpPr>
          <p:spPr>
            <a:xfrm>
              <a:off x="58514" y="16860"/>
              <a:ext cx="2922819" cy="738839"/>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288" name="Google Shape;288;p43" descr="image1.png"/>
            <p:cNvPicPr preferRelativeResize="0"/>
            <p:nvPr/>
          </p:nvPicPr>
          <p:blipFill rotWithShape="1">
            <a:blip r:embed="rId4"/>
            <a:srcRect/>
            <a:stretch>
              <a:fillRect/>
            </a:stretch>
          </p:blipFill>
          <p:spPr>
            <a:xfrm>
              <a:off x="-1" y="-2"/>
              <a:ext cx="704327" cy="613871"/>
            </a:xfrm>
            <a:prstGeom prst="rect">
              <a:avLst/>
            </a:prstGeom>
            <a:noFill/>
            <a:ln>
              <a:noFill/>
            </a:ln>
          </p:spPr>
        </p:pic>
        <p:sp>
          <p:nvSpPr>
            <p:cNvPr id="289" name="Google Shape;289;p43"/>
            <p:cNvSpPr txBox="1"/>
            <p:nvPr/>
          </p:nvSpPr>
          <p:spPr>
            <a:xfrm>
              <a:off x="680791" y="153863"/>
              <a:ext cx="2254325" cy="464821"/>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Al-Farabi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
        <p:nvSpPr>
          <p:cNvPr id="2" name="Прямоугольник 1"/>
          <p:cNvSpPr/>
          <p:nvPr/>
        </p:nvSpPr>
        <p:spPr>
          <a:xfrm>
            <a:off x="2465202" y="40019"/>
            <a:ext cx="4666662" cy="986360"/>
          </a:xfrm>
          <a:prstGeom prst="rect">
            <a:avLst/>
          </a:prstGeom>
        </p:spPr>
        <p:txBody>
          <a:bodyPr wrap="none">
            <a:spAutoFit/>
          </a:bodyPr>
          <a:lstStyle/>
          <a:p>
            <a:pPr lvl="0" algn="ctr">
              <a:lnSpc>
                <a:spcPct val="150000"/>
              </a:lnSpc>
              <a:buClr>
                <a:srgbClr val="80134D"/>
              </a:buClr>
              <a:buSzPts val="1466"/>
            </a:pPr>
            <a:r>
              <a:rPr lang="en-US" sz="4400" b="1" i="1" dirty="0" smtClean="0">
                <a:solidFill>
                  <a:srgbClr val="80134D"/>
                </a:solidFill>
                <a:latin typeface="Times New Roman" pitchFamily="18" charset="0"/>
                <a:ea typeface="Times"/>
                <a:cs typeface="Times New Roman" pitchFamily="18" charset="0"/>
                <a:sym typeface="Times"/>
              </a:rPr>
              <a:t>Before You Go On </a:t>
            </a:r>
            <a:endParaRPr lang="en-US" sz="4400" b="1" i="1" dirty="0">
              <a:solidFill>
                <a:srgbClr val="80134D"/>
              </a:solidFill>
              <a:latin typeface="Times New Roman" pitchFamily="18" charset="0"/>
              <a:ea typeface="Times"/>
              <a:cs typeface="Times New Roman" pitchFamily="18" charset="0"/>
              <a:sym typeface="Times"/>
            </a:endParaRPr>
          </a:p>
        </p:txBody>
      </p:sp>
    </p:spTree>
    <p:extLst>
      <p:ext uri="{BB962C8B-B14F-4D97-AF65-F5344CB8AC3E}">
        <p14:creationId xmlns:p14="http://schemas.microsoft.com/office/powerpoint/2010/main" val="278702873"/>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 calcmode="lin" valueType="num">
                                      <p:cBhvr additive="base">
                                        <p:cTn id="7" dur="300"/>
                                        <p:tgtEl>
                                          <p:spTgt spid="279"/>
                                        </p:tgtEl>
                                        <p:attrNameLst>
                                          <p:attrName>ppt_w</p:attrName>
                                        </p:attrNameLst>
                                      </p:cBhvr>
                                      <p:tavLst>
                                        <p:tav tm="0">
                                          <p:val>
                                            <p:fltVal val="0"/>
                                          </p:val>
                                        </p:tav>
                                        <p:tav tm="100000">
                                          <p:val>
                                            <p:strVal val="#ppt_w"/>
                                          </p:val>
                                        </p:tav>
                                      </p:tavLst>
                                    </p:anim>
                                    <p:anim calcmode="lin" valueType="num">
                                      <p:cBhvr additive="base">
                                        <p:cTn id="8" dur="300"/>
                                        <p:tgtEl>
                                          <p:spTgt spid="2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p:nvPr/>
        </p:nvSpPr>
        <p:spPr>
          <a:xfrm>
            <a:off x="-4175" y="2344559"/>
            <a:ext cx="9152350" cy="2168888"/>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1F1F1"/>
              </a:buClr>
              <a:buSzPts val="1800"/>
              <a:buFont typeface="Trebuchet MS" panose="020B0603020202020204"/>
              <a:buNone/>
            </a:pPr>
            <a:endParaRPr sz="1800" b="0" i="0" u="none" strike="noStrike" cap="none">
              <a:solidFill>
                <a:srgbClr val="F1F1F1"/>
              </a:solidFill>
              <a:latin typeface="Trebuchet MS" panose="020B0603020202020204"/>
              <a:ea typeface="Trebuchet MS" panose="020B0603020202020204"/>
              <a:cs typeface="Trebuchet MS" panose="020B0603020202020204"/>
              <a:sym typeface="Trebuchet MS" panose="020B0603020202020204"/>
            </a:endParaRPr>
          </a:p>
        </p:txBody>
      </p:sp>
      <p:sp>
        <p:nvSpPr>
          <p:cNvPr id="33" name="Google Shape;33;p6"/>
          <p:cNvSpPr txBox="1"/>
          <p:nvPr/>
        </p:nvSpPr>
        <p:spPr>
          <a:xfrm>
            <a:off x="179512" y="2708920"/>
            <a:ext cx="8640960" cy="1054735"/>
          </a:xfrm>
          <a:prstGeom prst="rect">
            <a:avLst/>
          </a:prstGeom>
          <a:noFill/>
          <a:ln>
            <a:noFill/>
          </a:ln>
        </p:spPr>
        <p:txBody>
          <a:bodyPr spcFirstLastPara="1" wrap="square" lIns="38125" tIns="38125" rIns="38125" bIns="38125" anchor="ctr" anchorCtr="0">
            <a:noAutofit/>
          </a:bodyPr>
          <a:lstStyle/>
          <a:p>
            <a:pPr marL="403225" lvl="0" indent="-444500" algn="ctr">
              <a:lnSpc>
                <a:spcPct val="150000"/>
              </a:lnSpc>
              <a:buClr>
                <a:srgbClr val="F1F1F1"/>
              </a:buClr>
              <a:buSzPts val="7000"/>
              <a:buFont typeface="Times New Roman" panose="02020603050405020304"/>
              <a:buChar char="◆"/>
            </a:pPr>
            <a:r>
              <a:rPr lang="en-US" sz="6000" b="1" dirty="0">
                <a:solidFill>
                  <a:srgbClr val="F1F1F1"/>
                </a:solidFill>
                <a:latin typeface="Times New Roman" panose="02020603050405020304"/>
                <a:ea typeface="Times New Roman" panose="02020603050405020304"/>
                <a:cs typeface="Times New Roman" panose="02020603050405020304"/>
                <a:sym typeface="Times New Roman" panose="02020603050405020304"/>
              </a:rPr>
              <a:t>The Nature of Reflexes </a:t>
            </a:r>
            <a:endParaRPr lang="en-US" sz="6000" b="1" i="0" u="none" strike="noStrike" cap="none" dirty="0">
              <a:solidFill>
                <a:srgbClr val="F1F1F1"/>
              </a:solidFill>
              <a:latin typeface="Times New Roman" panose="02020603050405020304"/>
              <a:ea typeface="Times New Roman" panose="02020603050405020304"/>
              <a:cs typeface="Times New Roman" panose="02020603050405020304"/>
              <a:sym typeface="Times New Roman" panose="02020603050405020304"/>
            </a:endParaRPr>
          </a:p>
        </p:txBody>
      </p:sp>
    </p:spTree>
    <p:extLst>
      <p:ext uri="{BB962C8B-B14F-4D97-AF65-F5344CB8AC3E}">
        <p14:creationId xmlns:p14="http://schemas.microsoft.com/office/powerpoint/2010/main" val="3839971665"/>
      </p:ext>
    </p:extLst>
  </p:cSld>
  <p:clrMapOvr>
    <a:masterClrMapping/>
  </p:clrMapOvr>
  <mc:AlternateContent xmlns:mc="http://schemas.openxmlformats.org/markup-compatibility/2006" xmlns:p14="http://schemas.microsoft.com/office/powerpoint/2010/main">
    <mc:Choice Requires="p14">
      <p:transition spd="slow" p14:dur="1200">
        <p:push dir="r"/>
      </p:transition>
    </mc:Choice>
    <mc:Fallback xmlns="">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188640"/>
            <a:ext cx="9186374" cy="5963520"/>
          </a:xfrm>
        </p:spPr>
        <p:txBody>
          <a:bodyPr/>
          <a:lstStyle/>
          <a:p>
            <a:pPr marL="114300" indent="0">
              <a:buNone/>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Reflexes</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are quick, involuntary, stereotyped reactions of </a:t>
            </a:r>
            <a:r>
              <a:rPr lang="en-US" sz="2800" dirty="0" smtClean="0">
                <a:solidFill>
                  <a:schemeClr val="tx1"/>
                </a:solidFill>
                <a:latin typeface="Times New Roman" panose="02020603050405020304" pitchFamily="18" charset="0"/>
                <a:cs typeface="Times New Roman" panose="02020603050405020304" pitchFamily="18" charset="0"/>
              </a:rPr>
              <a:t>glands or </a:t>
            </a:r>
            <a:r>
              <a:rPr lang="en-US" sz="2800" dirty="0">
                <a:solidFill>
                  <a:schemeClr val="tx1"/>
                </a:solidFill>
                <a:latin typeface="Times New Roman" panose="02020603050405020304" pitchFamily="18" charset="0"/>
                <a:cs typeface="Times New Roman" panose="02020603050405020304" pitchFamily="18" charset="0"/>
              </a:rPr>
              <a:t>muscles to stimulation. This definition sums up </a:t>
            </a:r>
            <a:r>
              <a:rPr lang="en-US" sz="2800" b="1" dirty="0">
                <a:solidFill>
                  <a:srgbClr val="FF0000"/>
                </a:solidFill>
                <a:latin typeface="Times New Roman" panose="02020603050405020304" pitchFamily="18" charset="0"/>
                <a:cs typeface="Times New Roman" panose="02020603050405020304" pitchFamily="18" charset="0"/>
              </a:rPr>
              <a:t>four </a:t>
            </a:r>
            <a:r>
              <a:rPr lang="en-US" sz="2800" b="1" dirty="0" smtClean="0">
                <a:solidFill>
                  <a:srgbClr val="FF0000"/>
                </a:solidFill>
                <a:latin typeface="Times New Roman" panose="02020603050405020304" pitchFamily="18" charset="0"/>
                <a:cs typeface="Times New Roman" panose="02020603050405020304" pitchFamily="18" charset="0"/>
              </a:rPr>
              <a:t>important properties</a:t>
            </a:r>
            <a:r>
              <a:rPr lang="en-US" sz="2800" dirty="0" smtClean="0">
                <a:solidFill>
                  <a:schemeClr val="tx1"/>
                </a:solidFill>
                <a:latin typeface="Times New Roman" panose="02020603050405020304" pitchFamily="18" charset="0"/>
                <a:cs typeface="Times New Roman" panose="02020603050405020304" pitchFamily="18" charset="0"/>
              </a:rPr>
              <a:t>:</a:t>
            </a:r>
          </a:p>
          <a:p>
            <a:pPr marL="114300" indent="0">
              <a:buNone/>
            </a:pPr>
            <a:endParaRPr lang="en-US" sz="2800" dirty="0" smtClean="0">
              <a:solidFill>
                <a:schemeClr val="tx1"/>
              </a:solidFill>
              <a:latin typeface="Times New Roman" panose="02020603050405020304" pitchFamily="18" charset="0"/>
              <a:cs typeface="Times New Roman" panose="02020603050405020304" pitchFamily="18" charset="0"/>
            </a:endParaRPr>
          </a:p>
          <a:p>
            <a:pPr marL="114300" indent="0">
              <a:buNone/>
            </a:pP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Reflexes </a:t>
            </a:r>
            <a:r>
              <a:rPr lang="en-US" sz="2800" i="1" dirty="0">
                <a:solidFill>
                  <a:srgbClr val="FF0000"/>
                </a:solidFill>
                <a:latin typeface="Times New Roman" panose="02020603050405020304" pitchFamily="18" charset="0"/>
                <a:cs typeface="Times New Roman" panose="02020603050405020304" pitchFamily="18" charset="0"/>
              </a:rPr>
              <a:t>require stimulation</a:t>
            </a:r>
            <a:r>
              <a:rPr lang="en-US" sz="2800" dirty="0">
                <a:latin typeface="Times New Roman" panose="02020603050405020304" pitchFamily="18" charset="0"/>
                <a:cs typeface="Times New Roman" panose="02020603050405020304" pitchFamily="18" charset="0"/>
              </a:rPr>
              <a:t>—they are not </a:t>
            </a:r>
            <a:r>
              <a:rPr lang="en-US" sz="2800" dirty="0" smtClean="0">
                <a:latin typeface="Times New Roman" panose="02020603050405020304" pitchFamily="18" charset="0"/>
                <a:cs typeface="Times New Roman" panose="02020603050405020304" pitchFamily="18" charset="0"/>
              </a:rPr>
              <a:t>spontaneous actions </a:t>
            </a:r>
            <a:r>
              <a:rPr lang="en-US" sz="2800" dirty="0">
                <a:latin typeface="Times New Roman" panose="02020603050405020304" pitchFamily="18" charset="0"/>
                <a:cs typeface="Times New Roman" panose="02020603050405020304" pitchFamily="18" charset="0"/>
              </a:rPr>
              <a:t>like muscle tics but responses to sensory input.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Reflexes are </a:t>
            </a:r>
            <a:r>
              <a:rPr lang="en-US" sz="2800" i="1" dirty="0">
                <a:solidFill>
                  <a:srgbClr val="FF0000"/>
                </a:solidFill>
                <a:latin typeface="Times New Roman" panose="02020603050405020304" pitchFamily="18" charset="0"/>
                <a:cs typeface="Times New Roman" panose="02020603050405020304" pitchFamily="18" charset="0"/>
              </a:rPr>
              <a:t>quick</a:t>
            </a:r>
            <a:r>
              <a:rPr lang="en-US" sz="2800" dirty="0">
                <a:latin typeface="Times New Roman" panose="02020603050405020304" pitchFamily="18" charset="0"/>
                <a:cs typeface="Times New Roman" panose="02020603050405020304" pitchFamily="18" charset="0"/>
              </a:rPr>
              <a:t>—they generally involve only a </a:t>
            </a:r>
            <a:r>
              <a:rPr lang="en-US" sz="2800" dirty="0" smtClean="0">
                <a:latin typeface="Times New Roman" panose="02020603050405020304" pitchFamily="18" charset="0"/>
                <a:cs typeface="Times New Roman" panose="02020603050405020304" pitchFamily="18" charset="0"/>
              </a:rPr>
              <a:t>few interneurons</a:t>
            </a:r>
            <a:r>
              <a:rPr lang="en-US" sz="2800" dirty="0">
                <a:latin typeface="Times New Roman" panose="02020603050405020304" pitchFamily="18" charset="0"/>
                <a:cs typeface="Times New Roman" panose="02020603050405020304" pitchFamily="18" charset="0"/>
              </a:rPr>
              <a:t>, or none, and minimum synaptic delay. </a:t>
            </a:r>
            <a:endParaRPr lang="en-US" sz="2800" dirty="0" smtClean="0">
              <a:latin typeface="Times New Roman" panose="02020603050405020304" pitchFamily="18" charset="0"/>
              <a:cs typeface="Times New Roman" panose="02020603050405020304" pitchFamily="18" charset="0"/>
            </a:endParaRPr>
          </a:p>
          <a:p>
            <a:pPr marL="114300" indent="0">
              <a:buNone/>
            </a:pPr>
            <a:r>
              <a:rPr lang="en-US" sz="2800" dirty="0" smtClean="0">
                <a:latin typeface="Times New Roman" panose="02020603050405020304" pitchFamily="18" charset="0"/>
                <a:cs typeface="Times New Roman" panose="02020603050405020304" pitchFamily="18" charset="0"/>
              </a:rPr>
              <a:t>	</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6</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188640"/>
            <a:ext cx="9144000" cy="6044058"/>
          </a:xfrm>
        </p:spPr>
        <p:txBody>
          <a:bodyPr/>
          <a:lstStyle/>
          <a:p>
            <a:pPr marL="114300" indent="0">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3</a:t>
            </a: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Reflexes are </a:t>
            </a:r>
            <a:r>
              <a:rPr lang="en-US" sz="2600" i="1" dirty="0">
                <a:solidFill>
                  <a:srgbClr val="FF0000"/>
                </a:solidFill>
                <a:latin typeface="Times New Roman" panose="02020603050405020304" pitchFamily="18" charset="0"/>
                <a:cs typeface="Times New Roman" panose="02020603050405020304" pitchFamily="18" charset="0"/>
              </a:rPr>
              <a:t>involuntary</a:t>
            </a:r>
            <a:r>
              <a:rPr lang="en-US" sz="2600" dirty="0">
                <a:latin typeface="Times New Roman" panose="02020603050405020304" pitchFamily="18" charset="0"/>
                <a:cs typeface="Times New Roman" panose="02020603050405020304" pitchFamily="18" charset="0"/>
              </a:rPr>
              <a:t>—they occur without intent, often without our awareness, and they are difficult to suppress. Given an adequate stimulus, the response is essentially automatic. You may become conscious of the stimulus that evoked a reflex, and this awareness may enable you to correct or avoid a potentially dangerous situation, but awareness is not a part of the reflex itself. It may come after the reflex action has been completed, and somatic reflexes can occur even if the spinal cord has been severed so that no stimuli reach the brain.</a:t>
            </a:r>
            <a:br>
              <a:rPr lang="en-US" sz="2600" dirty="0">
                <a:latin typeface="Times New Roman" panose="02020603050405020304" pitchFamily="18" charset="0"/>
                <a:cs typeface="Times New Roman" panose="02020603050405020304" pitchFamily="18" charset="0"/>
              </a:rPr>
            </a:br>
            <a:r>
              <a:rPr lang="en-US" sz="2600" dirty="0" smtClean="0">
                <a:latin typeface="Times New Roman" panose="02020603050405020304" pitchFamily="18" charset="0"/>
                <a:cs typeface="Times New Roman" panose="02020603050405020304" pitchFamily="18" charset="0"/>
              </a:rPr>
              <a:t>   4</a:t>
            </a: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Reflexes are </a:t>
            </a:r>
            <a:r>
              <a:rPr lang="en-US" sz="2600" i="1" dirty="0">
                <a:solidFill>
                  <a:srgbClr val="FF0000"/>
                </a:solidFill>
                <a:latin typeface="Times New Roman" panose="02020603050405020304" pitchFamily="18" charset="0"/>
                <a:cs typeface="Times New Roman" panose="02020603050405020304" pitchFamily="18" charset="0"/>
              </a:rPr>
              <a:t>stereotyped</a:t>
            </a:r>
            <a:r>
              <a:rPr lang="en-US" sz="2600" dirty="0">
                <a:latin typeface="Times New Roman" panose="02020603050405020304" pitchFamily="18" charset="0"/>
                <a:cs typeface="Times New Roman" panose="02020603050405020304" pitchFamily="18" charset="0"/>
              </a:rPr>
              <a:t>—they occur in essentially the same way every time; the response is very predictable, </a:t>
            </a:r>
            <a:r>
              <a:rPr lang="en-US" sz="2600" dirty="0" smtClean="0">
                <a:latin typeface="Times New Roman" panose="02020603050405020304" pitchFamily="18" charset="0"/>
                <a:cs typeface="Times New Roman" panose="02020603050405020304" pitchFamily="18" charset="0"/>
              </a:rPr>
              <a:t>like the </a:t>
            </a:r>
            <a:r>
              <a:rPr lang="en-US" sz="2600" dirty="0">
                <a:latin typeface="Times New Roman" panose="02020603050405020304" pitchFamily="18" charset="0"/>
                <a:cs typeface="Times New Roman" panose="02020603050405020304" pitchFamily="18" charset="0"/>
              </a:rPr>
              <a:t>variability of voluntary movement. </a:t>
            </a:r>
            <a:r>
              <a:rPr lang="en-US" sz="2600" dirty="0" smtClean="0">
                <a:latin typeface="Times New Roman" panose="02020603050405020304" pitchFamily="18" charset="0"/>
                <a:cs typeface="Times New Roman" panose="02020603050405020304" pitchFamily="18" charset="0"/>
              </a:rPr>
              <a:t>	</a:t>
            </a:r>
            <a:br>
              <a:rPr lang="en-US" sz="2600" dirty="0" smtClean="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endParaRPr lang="ru-RU" sz="2600" dirty="0">
              <a:solidFill>
                <a:schemeClr val="tx1"/>
              </a:solidFill>
              <a:latin typeface="Times New Roman" panose="02020603050405020304" pitchFamily="18" charset="0"/>
              <a:cs typeface="Times New Roman" panose="02020603050405020304"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7</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204253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188640"/>
            <a:ext cx="9144000" cy="6044058"/>
          </a:xfrm>
        </p:spPr>
        <p:txBody>
          <a:bodyPr/>
          <a:lstStyle/>
          <a:p>
            <a:r>
              <a:rPr lang="en-US" sz="2600" dirty="0" smtClean="0">
                <a:solidFill>
                  <a:schemeClr val="tx1"/>
                </a:solidFill>
                <a:latin typeface="Times New Roman" panose="02020603050405020304" pitchFamily="18" charset="0"/>
                <a:cs typeface="Times New Roman" panose="02020603050405020304" pitchFamily="18" charset="0"/>
              </a:rPr>
              <a:t>    Reflexes </a:t>
            </a:r>
            <a:r>
              <a:rPr lang="en-US" sz="2600" dirty="0">
                <a:solidFill>
                  <a:schemeClr val="tx1"/>
                </a:solidFill>
                <a:latin typeface="Times New Roman" panose="02020603050405020304" pitchFamily="18" charset="0"/>
                <a:cs typeface="Times New Roman" panose="02020603050405020304" pitchFamily="18" charset="0"/>
              </a:rPr>
              <a:t>include glandular secretion and contractions of </a:t>
            </a:r>
            <a:r>
              <a:rPr lang="en-US" sz="2600" dirty="0" smtClean="0">
                <a:solidFill>
                  <a:schemeClr val="tx1"/>
                </a:solidFill>
                <a:latin typeface="Times New Roman" panose="02020603050405020304" pitchFamily="18" charset="0"/>
                <a:cs typeface="Times New Roman" panose="02020603050405020304" pitchFamily="18" charset="0"/>
              </a:rPr>
              <a:t>all three </a:t>
            </a:r>
            <a:r>
              <a:rPr lang="en-US" sz="2600" dirty="0">
                <a:solidFill>
                  <a:schemeClr val="tx1"/>
                </a:solidFill>
                <a:latin typeface="Times New Roman" panose="02020603050405020304" pitchFamily="18" charset="0"/>
                <a:cs typeface="Times New Roman" panose="02020603050405020304" pitchFamily="18" charset="0"/>
              </a:rPr>
              <a:t>types of muscle. The reflexes of skeletal muscle are </a:t>
            </a:r>
            <a:r>
              <a:rPr lang="en-US" sz="2600" dirty="0" smtClean="0">
                <a:solidFill>
                  <a:schemeClr val="tx1"/>
                </a:solidFill>
                <a:latin typeface="Times New Roman" panose="02020603050405020304" pitchFamily="18" charset="0"/>
                <a:cs typeface="Times New Roman" panose="02020603050405020304" pitchFamily="18" charset="0"/>
              </a:rPr>
              <a:t>called somatic </a:t>
            </a:r>
            <a:r>
              <a:rPr lang="en-US" sz="2600" dirty="0">
                <a:solidFill>
                  <a:schemeClr val="tx1"/>
                </a:solidFill>
                <a:latin typeface="Times New Roman" panose="02020603050405020304" pitchFamily="18" charset="0"/>
                <a:cs typeface="Times New Roman" panose="02020603050405020304" pitchFamily="18" charset="0"/>
              </a:rPr>
              <a:t>reflexes, since they involve the somatic nervous system. </a:t>
            </a:r>
            <a:endParaRPr lang="en-US" sz="2600" dirty="0" smtClean="0">
              <a:solidFill>
                <a:schemeClr val="tx1"/>
              </a:solidFill>
              <a:latin typeface="Times New Roman" panose="02020603050405020304" pitchFamily="18" charset="0"/>
              <a:cs typeface="Times New Roman" panose="02020603050405020304" pitchFamily="18" charset="0"/>
            </a:endParaRPr>
          </a:p>
          <a:p>
            <a:pPr marL="114300" indent="0">
              <a:buNone/>
            </a:pPr>
            <a:endParaRPr lang="en-US" sz="2600" dirty="0" smtClean="0">
              <a:solidFill>
                <a:schemeClr val="tx1"/>
              </a:solidFill>
              <a:latin typeface="Times New Roman" panose="02020603050405020304" pitchFamily="18" charset="0"/>
              <a:cs typeface="Times New Roman" panose="02020603050405020304" pitchFamily="18" charset="0"/>
            </a:endParaRPr>
          </a:p>
          <a:p>
            <a:r>
              <a:rPr lang="en-US" sz="2600" dirty="0" smtClean="0">
                <a:solidFill>
                  <a:schemeClr val="tx1"/>
                </a:solidFill>
                <a:latin typeface="Times New Roman" panose="02020603050405020304" pitchFamily="18" charset="0"/>
                <a:cs typeface="Times New Roman" panose="02020603050405020304" pitchFamily="18" charset="0"/>
              </a:rPr>
              <a:t>Somatic </a:t>
            </a:r>
            <a:r>
              <a:rPr lang="en-US" sz="2600" dirty="0">
                <a:solidFill>
                  <a:schemeClr val="tx1"/>
                </a:solidFill>
                <a:latin typeface="Times New Roman" panose="02020603050405020304" pitchFamily="18" charset="0"/>
                <a:cs typeface="Times New Roman" panose="02020603050405020304" pitchFamily="18" charset="0"/>
              </a:rPr>
              <a:t>reflexes have traditionally </a:t>
            </a:r>
            <a:r>
              <a:rPr lang="en-US" sz="2600" dirty="0" smtClean="0">
                <a:solidFill>
                  <a:schemeClr val="tx1"/>
                </a:solidFill>
                <a:latin typeface="Times New Roman" panose="02020603050405020304" pitchFamily="18" charset="0"/>
                <a:cs typeface="Times New Roman" panose="02020603050405020304" pitchFamily="18" charset="0"/>
              </a:rPr>
              <a:t>been called </a:t>
            </a:r>
            <a:r>
              <a:rPr lang="en-US" sz="2600" dirty="0">
                <a:solidFill>
                  <a:schemeClr val="tx1"/>
                </a:solidFill>
                <a:latin typeface="Times New Roman" panose="02020603050405020304" pitchFamily="18" charset="0"/>
                <a:cs typeface="Times New Roman" panose="02020603050405020304" pitchFamily="18" charset="0"/>
              </a:rPr>
              <a:t>spinal reflexes, but this is a misleading expression for </a:t>
            </a:r>
            <a:r>
              <a:rPr lang="en-US" sz="2600" dirty="0" smtClean="0">
                <a:solidFill>
                  <a:schemeClr val="tx1"/>
                </a:solidFill>
                <a:latin typeface="Times New Roman" panose="02020603050405020304" pitchFamily="18" charset="0"/>
                <a:cs typeface="Times New Roman" panose="02020603050405020304" pitchFamily="18" charset="0"/>
              </a:rPr>
              <a:t>two reasons: </a:t>
            </a:r>
          </a:p>
          <a:p>
            <a:pPr marL="114300" indent="0">
              <a:buNone/>
            </a:pPr>
            <a:r>
              <a:rPr lang="en-US" sz="2600" dirty="0" smtClean="0">
                <a:solidFill>
                  <a:schemeClr val="tx1"/>
                </a:solidFill>
                <a:latin typeface="Times New Roman" panose="02020603050405020304" pitchFamily="18" charset="0"/>
                <a:cs typeface="Times New Roman" panose="02020603050405020304" pitchFamily="18" charset="0"/>
              </a:rPr>
              <a:t>(</a:t>
            </a:r>
            <a:r>
              <a:rPr lang="en-US" sz="2600" dirty="0">
                <a:solidFill>
                  <a:schemeClr val="tx1"/>
                </a:solidFill>
                <a:latin typeface="Times New Roman" panose="02020603050405020304" pitchFamily="18" charset="0"/>
                <a:cs typeface="Times New Roman" panose="02020603050405020304" pitchFamily="18" charset="0"/>
              </a:rPr>
              <a:t>1) Spinal reflexes are not exclusively somatic; </a:t>
            </a:r>
            <a:r>
              <a:rPr lang="en-US" sz="2600" dirty="0" smtClean="0">
                <a:solidFill>
                  <a:schemeClr val="tx1"/>
                </a:solidFill>
                <a:latin typeface="Times New Roman" panose="02020603050405020304" pitchFamily="18" charset="0"/>
                <a:cs typeface="Times New Roman" panose="02020603050405020304" pitchFamily="18" charset="0"/>
              </a:rPr>
              <a:t>visceral reflexes </a:t>
            </a:r>
            <a:r>
              <a:rPr lang="en-US" sz="2600" dirty="0">
                <a:solidFill>
                  <a:schemeClr val="tx1"/>
                </a:solidFill>
                <a:latin typeface="Times New Roman" panose="02020603050405020304" pitchFamily="18" charset="0"/>
                <a:cs typeface="Times New Roman" panose="02020603050405020304" pitchFamily="18" charset="0"/>
              </a:rPr>
              <a:t>also involve the spinal cord</a:t>
            </a:r>
            <a:r>
              <a:rPr lang="en-US" sz="2600" dirty="0" smtClean="0">
                <a:solidFill>
                  <a:schemeClr val="tx1"/>
                </a:solidFill>
                <a:latin typeface="Times New Roman" panose="02020603050405020304" pitchFamily="18" charset="0"/>
                <a:cs typeface="Times New Roman" panose="02020603050405020304" pitchFamily="18" charset="0"/>
              </a:rPr>
              <a:t>.</a:t>
            </a:r>
          </a:p>
          <a:p>
            <a:pPr marL="114300" indent="0">
              <a:buNone/>
            </a:pPr>
            <a:r>
              <a:rPr lang="en-US" sz="2600" dirty="0" smtClean="0">
                <a:solidFill>
                  <a:schemeClr val="tx1"/>
                </a:solidFill>
                <a:latin typeface="Times New Roman" panose="02020603050405020304" pitchFamily="18" charset="0"/>
                <a:cs typeface="Times New Roman" panose="02020603050405020304" pitchFamily="18" charset="0"/>
              </a:rPr>
              <a:t>(</a:t>
            </a:r>
            <a:r>
              <a:rPr lang="en-US" sz="2600" dirty="0">
                <a:solidFill>
                  <a:schemeClr val="tx1"/>
                </a:solidFill>
                <a:latin typeface="Times New Roman" panose="02020603050405020304" pitchFamily="18" charset="0"/>
                <a:cs typeface="Times New Roman" panose="02020603050405020304" pitchFamily="18" charset="0"/>
              </a:rPr>
              <a:t>2) Some somatic reflexes </a:t>
            </a:r>
            <a:r>
              <a:rPr lang="en-US" sz="2600" dirty="0" smtClean="0">
                <a:solidFill>
                  <a:schemeClr val="tx1"/>
                </a:solidFill>
                <a:latin typeface="Times New Roman" panose="02020603050405020304" pitchFamily="18" charset="0"/>
                <a:cs typeface="Times New Roman" panose="02020603050405020304" pitchFamily="18" charset="0"/>
              </a:rPr>
              <a:t>are mediated </a:t>
            </a:r>
            <a:r>
              <a:rPr lang="en-US" sz="2600" dirty="0">
                <a:solidFill>
                  <a:schemeClr val="tx1"/>
                </a:solidFill>
                <a:latin typeface="Times New Roman" panose="02020603050405020304" pitchFamily="18" charset="0"/>
                <a:cs typeface="Times New Roman" panose="02020603050405020304" pitchFamily="18" charset="0"/>
              </a:rPr>
              <a:t>more by the brain than by the spinal cord.</a:t>
            </a:r>
            <a:endParaRPr lang="ru-RU" sz="2600" dirty="0">
              <a:solidFill>
                <a:schemeClr val="tx1"/>
              </a:solidFill>
              <a:latin typeface="Times New Roman" panose="02020603050405020304" pitchFamily="18" charset="0"/>
              <a:cs typeface="Times New Roman" panose="02020603050405020304"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8</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extLst>
      <p:ext uri="{BB962C8B-B14F-4D97-AF65-F5344CB8AC3E}">
        <p14:creationId xmlns:p14="http://schemas.microsoft.com/office/powerpoint/2010/main" val="67337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6047" y="222806"/>
            <a:ext cx="8520604" cy="5929354"/>
          </a:xfrm>
        </p:spPr>
        <p:txBody>
          <a:bodyPr/>
          <a:lstStyle/>
          <a:p>
            <a:pPr>
              <a:buNone/>
            </a:pPr>
            <a:r>
              <a:rPr lang="en-US" sz="2700" dirty="0">
                <a:solidFill>
                  <a:schemeClr val="tx1"/>
                </a:solidFill>
                <a:latin typeface="Times New Roman" pitchFamily="18" charset="0"/>
                <a:cs typeface="Times New Roman" pitchFamily="18" charset="0"/>
              </a:rPr>
              <a:t>A somatic reflex employs a </a:t>
            </a:r>
            <a:r>
              <a:rPr lang="en-US" sz="2700" b="1" dirty="0">
                <a:solidFill>
                  <a:srgbClr val="FF0000"/>
                </a:solidFill>
                <a:latin typeface="Times New Roman" pitchFamily="18" charset="0"/>
                <a:cs typeface="Times New Roman" pitchFamily="18" charset="0"/>
              </a:rPr>
              <a:t>reflex arc</a:t>
            </a:r>
            <a:r>
              <a:rPr lang="en-US" sz="2700" dirty="0">
                <a:solidFill>
                  <a:schemeClr val="tx1"/>
                </a:solidFill>
                <a:latin typeface="Times New Roman" pitchFamily="18" charset="0"/>
                <a:cs typeface="Times New Roman" pitchFamily="18" charset="0"/>
              </a:rPr>
              <a:t>, in </a:t>
            </a:r>
            <a:r>
              <a:rPr lang="en-US" sz="2700" dirty="0" smtClean="0">
                <a:solidFill>
                  <a:schemeClr val="tx1"/>
                </a:solidFill>
                <a:latin typeface="Times New Roman" pitchFamily="18" charset="0"/>
                <a:cs typeface="Times New Roman" pitchFamily="18" charset="0"/>
              </a:rPr>
              <a:t>which signals travel along </a:t>
            </a:r>
            <a:r>
              <a:rPr lang="en-US" sz="2700" dirty="0">
                <a:solidFill>
                  <a:schemeClr val="tx1"/>
                </a:solidFill>
                <a:latin typeface="Times New Roman" pitchFamily="18" charset="0"/>
                <a:cs typeface="Times New Roman" pitchFamily="18" charset="0"/>
              </a:rPr>
              <a:t>the following pathway (fig. 13.20</a:t>
            </a:r>
            <a:r>
              <a:rPr lang="en-US" sz="2700" dirty="0" smtClean="0">
                <a:solidFill>
                  <a:schemeClr val="tx1"/>
                </a:solidFill>
                <a:latin typeface="Times New Roman" pitchFamily="18" charset="0"/>
                <a:cs typeface="Times New Roman" pitchFamily="18" charset="0"/>
              </a:rPr>
              <a:t>):</a:t>
            </a:r>
          </a:p>
          <a:p>
            <a:pPr marL="571500" indent="-457200">
              <a:buAutoNum type="arabicPeriod"/>
            </a:pPr>
            <a:r>
              <a:rPr lang="en-US" sz="2700" i="1" dirty="0" smtClean="0">
                <a:solidFill>
                  <a:srgbClr val="FF0000"/>
                </a:solidFill>
                <a:latin typeface="Times New Roman" panose="02020603050405020304" pitchFamily="18" charset="0"/>
                <a:cs typeface="Times New Roman" panose="02020603050405020304" pitchFamily="18" charset="0"/>
              </a:rPr>
              <a:t>somatic </a:t>
            </a:r>
            <a:r>
              <a:rPr lang="en-US" sz="2700" i="1" dirty="0">
                <a:solidFill>
                  <a:srgbClr val="FF0000"/>
                </a:solidFill>
                <a:latin typeface="Times New Roman" panose="02020603050405020304" pitchFamily="18" charset="0"/>
                <a:cs typeface="Times New Roman" panose="02020603050405020304" pitchFamily="18" charset="0"/>
              </a:rPr>
              <a:t>receptors </a:t>
            </a:r>
            <a:r>
              <a:rPr lang="en-US" sz="2700" dirty="0">
                <a:latin typeface="Times New Roman" panose="02020603050405020304" pitchFamily="18" charset="0"/>
                <a:cs typeface="Times New Roman" panose="02020603050405020304" pitchFamily="18" charset="0"/>
              </a:rPr>
              <a:t>in the skin, muscles, and </a:t>
            </a:r>
            <a:r>
              <a:rPr lang="en-US" sz="2700" dirty="0" smtClean="0">
                <a:latin typeface="Times New Roman" panose="02020603050405020304" pitchFamily="18" charset="0"/>
                <a:cs typeface="Times New Roman" panose="02020603050405020304" pitchFamily="18" charset="0"/>
              </a:rPr>
              <a:t>tendons;</a:t>
            </a:r>
          </a:p>
          <a:p>
            <a:pPr marL="571500" indent="-457200">
              <a:buAutoNum type="arabicPeriod"/>
            </a:pPr>
            <a:r>
              <a:rPr lang="en-US" sz="2700" i="1" dirty="0" smtClean="0">
                <a:solidFill>
                  <a:srgbClr val="FF0000"/>
                </a:solidFill>
                <a:latin typeface="Times New Roman" panose="02020603050405020304" pitchFamily="18" charset="0"/>
                <a:cs typeface="Times New Roman" panose="02020603050405020304" pitchFamily="18" charset="0"/>
              </a:rPr>
              <a:t>afferent </a:t>
            </a:r>
            <a:r>
              <a:rPr lang="en-US" sz="2700" i="1" dirty="0">
                <a:solidFill>
                  <a:srgbClr val="FF0000"/>
                </a:solidFill>
                <a:latin typeface="Times New Roman" panose="02020603050405020304" pitchFamily="18" charset="0"/>
                <a:cs typeface="Times New Roman" panose="02020603050405020304" pitchFamily="18" charset="0"/>
              </a:rPr>
              <a:t>nerve fibers</a:t>
            </a:r>
            <a:r>
              <a:rPr lang="en-US" sz="2700" i="1"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which carry information from </a:t>
            </a:r>
            <a:r>
              <a:rPr lang="en-US" sz="2700" dirty="0" smtClean="0">
                <a:latin typeface="Times New Roman" panose="02020603050405020304" pitchFamily="18" charset="0"/>
                <a:cs typeface="Times New Roman" panose="02020603050405020304" pitchFamily="18" charset="0"/>
              </a:rPr>
              <a:t>these receptors </a:t>
            </a:r>
            <a:r>
              <a:rPr lang="en-US" sz="2700" dirty="0">
                <a:latin typeface="Times New Roman" panose="02020603050405020304" pitchFamily="18" charset="0"/>
                <a:cs typeface="Times New Roman" panose="02020603050405020304" pitchFamily="18" charset="0"/>
              </a:rPr>
              <a:t>to the posterior horn of the spinal cord </a:t>
            </a:r>
            <a:r>
              <a:rPr lang="en-US" sz="2700" dirty="0" smtClean="0">
                <a:latin typeface="Times New Roman" panose="02020603050405020304" pitchFamily="18" charset="0"/>
                <a:cs typeface="Times New Roman" panose="02020603050405020304" pitchFamily="18" charset="0"/>
              </a:rPr>
              <a:t> or </a:t>
            </a:r>
            <a:r>
              <a:rPr lang="en-US" sz="2700" dirty="0">
                <a:latin typeface="Times New Roman" panose="02020603050405020304" pitchFamily="18" charset="0"/>
                <a:cs typeface="Times New Roman" panose="02020603050405020304" pitchFamily="18" charset="0"/>
              </a:rPr>
              <a:t>to </a:t>
            </a:r>
            <a:r>
              <a:rPr lang="en-US" sz="2700" dirty="0" smtClean="0">
                <a:latin typeface="Times New Roman" panose="02020603050405020304" pitchFamily="18" charset="0"/>
                <a:cs typeface="Times New Roman" panose="02020603050405020304" pitchFamily="18" charset="0"/>
              </a:rPr>
              <a:t>the</a:t>
            </a:r>
            <a:r>
              <a:rPr lang="en-US" sz="2700" dirty="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brainstem</a:t>
            </a:r>
            <a:r>
              <a:rPr lang="en-US" sz="2700" dirty="0">
                <a:latin typeface="Times New Roman" panose="02020603050405020304" pitchFamily="18" charset="0"/>
                <a:cs typeface="Times New Roman" panose="02020603050405020304" pitchFamily="18" charset="0"/>
              </a:rPr>
              <a:t>; </a:t>
            </a:r>
            <a:endParaRPr lang="en-US" sz="2700" dirty="0" smtClean="0">
              <a:latin typeface="Times New Roman" panose="02020603050405020304" pitchFamily="18" charset="0"/>
              <a:cs typeface="Times New Roman" panose="02020603050405020304" pitchFamily="18" charset="0"/>
            </a:endParaRPr>
          </a:p>
          <a:p>
            <a:pPr marL="571500" indent="-457200">
              <a:buAutoNum type="arabicPeriod"/>
            </a:pPr>
            <a:r>
              <a:rPr lang="en-US" sz="2700" i="1" dirty="0" smtClean="0">
                <a:solidFill>
                  <a:srgbClr val="FF0000"/>
                </a:solidFill>
                <a:latin typeface="Times New Roman" panose="02020603050405020304" pitchFamily="18" charset="0"/>
                <a:cs typeface="Times New Roman" panose="02020603050405020304" pitchFamily="18" charset="0"/>
              </a:rPr>
              <a:t>an</a:t>
            </a:r>
            <a:r>
              <a:rPr lang="en-US" sz="2700" dirty="0" smtClean="0">
                <a:latin typeface="Times New Roman" panose="02020603050405020304" pitchFamily="18" charset="0"/>
                <a:cs typeface="Times New Roman" panose="02020603050405020304" pitchFamily="18" charset="0"/>
              </a:rPr>
              <a:t> </a:t>
            </a:r>
            <a:r>
              <a:rPr lang="en-US" sz="2700" i="1" dirty="0">
                <a:solidFill>
                  <a:srgbClr val="FF0000"/>
                </a:solidFill>
                <a:latin typeface="Times New Roman" panose="02020603050405020304" pitchFamily="18" charset="0"/>
                <a:cs typeface="Times New Roman" panose="02020603050405020304" pitchFamily="18" charset="0"/>
              </a:rPr>
              <a:t>integrating center</a:t>
            </a:r>
            <a:r>
              <a:rPr lang="en-US" sz="2700" dirty="0">
                <a:latin typeface="Times New Roman" panose="02020603050405020304" pitchFamily="18" charset="0"/>
                <a:cs typeface="Times New Roman" panose="02020603050405020304" pitchFamily="18" charset="0"/>
              </a:rPr>
              <a:t>, a point of synaptic contact </a:t>
            </a:r>
            <a:r>
              <a:rPr lang="en-US" sz="2700" dirty="0" smtClean="0">
                <a:latin typeface="Times New Roman" panose="02020603050405020304" pitchFamily="18" charset="0"/>
                <a:cs typeface="Times New Roman" panose="02020603050405020304" pitchFamily="18" charset="0"/>
              </a:rPr>
              <a:t> between neurons </a:t>
            </a:r>
            <a:r>
              <a:rPr lang="en-US" sz="2700" dirty="0">
                <a:latin typeface="Times New Roman" panose="02020603050405020304" pitchFamily="18" charset="0"/>
                <a:cs typeface="Times New Roman" panose="02020603050405020304" pitchFamily="18" charset="0"/>
              </a:rPr>
              <a:t>in the gray matter of the cord </a:t>
            </a:r>
            <a:r>
              <a:rPr lang="en-US" sz="2700" dirty="0" smtClean="0">
                <a:latin typeface="Times New Roman" panose="02020603050405020304" pitchFamily="18" charset="0"/>
                <a:cs typeface="Times New Roman" panose="02020603050405020304" pitchFamily="18" charset="0"/>
              </a:rPr>
              <a:t>or brainstem</a:t>
            </a:r>
            <a:r>
              <a:rPr lang="en-US" sz="2700" dirty="0">
                <a:latin typeface="Times New Roman" panose="02020603050405020304" pitchFamily="18" charset="0"/>
                <a:cs typeface="Times New Roman" panose="02020603050405020304" pitchFamily="18" charset="0"/>
              </a:rPr>
              <a:t>;</a:t>
            </a:r>
          </a:p>
          <a:p>
            <a:pPr marL="571500" indent="-457200">
              <a:buAutoNum type="arabicPeriod"/>
            </a:pPr>
            <a:r>
              <a:rPr lang="en-US" sz="2700" i="1" dirty="0" smtClean="0">
                <a:solidFill>
                  <a:srgbClr val="FF0000"/>
                </a:solidFill>
                <a:latin typeface="Times New Roman" panose="02020603050405020304" pitchFamily="18" charset="0"/>
                <a:cs typeface="Times New Roman" panose="02020603050405020304" pitchFamily="18" charset="0"/>
              </a:rPr>
              <a:t>efferent </a:t>
            </a:r>
            <a:r>
              <a:rPr lang="en-US" sz="2700" i="1" dirty="0">
                <a:solidFill>
                  <a:srgbClr val="FF0000"/>
                </a:solidFill>
                <a:latin typeface="Times New Roman" panose="02020603050405020304" pitchFamily="18" charset="0"/>
                <a:cs typeface="Times New Roman" panose="02020603050405020304" pitchFamily="18" charset="0"/>
              </a:rPr>
              <a:t>nerve fibers</a:t>
            </a:r>
            <a:r>
              <a:rPr lang="en-US" sz="2700" dirty="0">
                <a:latin typeface="Times New Roman" panose="02020603050405020304" pitchFamily="18" charset="0"/>
                <a:cs typeface="Times New Roman" panose="02020603050405020304" pitchFamily="18" charset="0"/>
              </a:rPr>
              <a:t>, which carry motor impulses to </a:t>
            </a:r>
            <a:r>
              <a:rPr lang="en-US" sz="2700" dirty="0" smtClean="0">
                <a:latin typeface="Times New Roman" panose="02020603050405020304" pitchFamily="18" charset="0"/>
                <a:cs typeface="Times New Roman" panose="02020603050405020304" pitchFamily="18" charset="0"/>
              </a:rPr>
              <a:t>the muscles</a:t>
            </a:r>
            <a:r>
              <a:rPr lang="en-US" sz="2700" dirty="0">
                <a:latin typeface="Times New Roman" panose="02020603050405020304" pitchFamily="18" charset="0"/>
                <a:cs typeface="Times New Roman" panose="02020603050405020304" pitchFamily="18" charset="0"/>
              </a:rPr>
              <a:t>; </a:t>
            </a:r>
            <a:endParaRPr lang="en-US" sz="2700" dirty="0" smtClean="0">
              <a:latin typeface="Times New Roman" panose="02020603050405020304" pitchFamily="18" charset="0"/>
              <a:cs typeface="Times New Roman" panose="02020603050405020304" pitchFamily="18" charset="0"/>
            </a:endParaRPr>
          </a:p>
          <a:p>
            <a:pPr marL="571500" indent="-457200">
              <a:buAutoNum type="arabicPeriod"/>
            </a:pPr>
            <a:r>
              <a:rPr lang="en-US" sz="2700" i="1" dirty="0" smtClean="0">
                <a:solidFill>
                  <a:srgbClr val="FF0000"/>
                </a:solidFill>
                <a:latin typeface="Times New Roman" panose="02020603050405020304" pitchFamily="18" charset="0"/>
                <a:cs typeface="Times New Roman" panose="02020603050405020304" pitchFamily="18" charset="0"/>
              </a:rPr>
              <a:t>effectors</a:t>
            </a:r>
            <a:r>
              <a:rPr lang="en-US" sz="2700" dirty="0">
                <a:latin typeface="Times New Roman" panose="02020603050405020304" pitchFamily="18" charset="0"/>
                <a:cs typeface="Times New Roman" panose="02020603050405020304" pitchFamily="18" charset="0"/>
              </a:rPr>
              <a:t>, the muscles that carry out the response</a:t>
            </a:r>
            <a:r>
              <a:rPr lang="en-US" sz="2700" dirty="0" smtClean="0">
                <a:latin typeface="Times New Roman" panose="02020603050405020304" pitchFamily="18" charset="0"/>
                <a:cs typeface="Times New Roman" panose="02020603050405020304" pitchFamily="18" charset="0"/>
              </a:rPr>
              <a:t>.</a:t>
            </a:r>
            <a:endParaRPr lang="ru-RU" sz="2700" dirty="0">
              <a:solidFill>
                <a:schemeClr val="tx1"/>
              </a:solidFill>
              <a:latin typeface="Times New Roman" pitchFamily="18" charset="0"/>
              <a:cs typeface="Times New Roman" pitchFamily="18" charset="0"/>
            </a:endParaRPr>
          </a:p>
        </p:txBody>
      </p:sp>
      <p:sp>
        <p:nvSpPr>
          <p:cNvPr id="4" name="Google Shape;57;p9"/>
          <p:cNvSpPr txBox="1">
            <a:spLocks noGrp="1"/>
          </p:cNvSpPr>
          <p:nvPr>
            <p:ph type="sldNum" idx="4294967295"/>
          </p:nvPr>
        </p:nvSpPr>
        <p:spPr>
          <a:xfrm>
            <a:off x="8940975" y="6324600"/>
            <a:ext cx="245399" cy="37522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fld id="{00000000-1234-1234-1234-123412341234}" type="slidenum">
              <a:rPr lang="en-US" sz="2000">
                <a:solidFill>
                  <a:srgbClr val="000000"/>
                </a:solidFill>
                <a:latin typeface="Times New Roman" panose="02020603050405020304" pitchFamily="18" charset="0"/>
                <a:cs typeface="Times New Roman" panose="02020603050405020304" pitchFamily="18" charset="0"/>
              </a:rPr>
              <a:pPr marL="0" marR="0" lvl="0" indent="0" algn="l" rtl="0">
                <a:lnSpc>
                  <a:spcPct val="100000"/>
                </a:lnSpc>
                <a:spcBef>
                  <a:spcPts val="0"/>
                </a:spcBef>
                <a:spcAft>
                  <a:spcPts val="0"/>
                </a:spcAft>
                <a:buClr>
                  <a:srgbClr val="000000"/>
                </a:buClr>
                <a:buSzPts val="2000"/>
                <a:buFont typeface="Arial" panose="020B0604020202020204"/>
                <a:buNone/>
              </a:pPr>
              <a:t>9</a:t>
            </a:fld>
            <a:endParaRPr lang="en-US" sz="2000">
              <a:solidFill>
                <a:srgbClr val="000000"/>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74260" y="6237311"/>
            <a:ext cx="9218260" cy="673151"/>
            <a:chOff x="-74260" y="6237311"/>
            <a:chExt cx="9218260" cy="673151"/>
          </a:xfrm>
        </p:grpSpPr>
        <p:sp>
          <p:nvSpPr>
            <p:cNvPr id="6" name="Google Shape;61;p9"/>
            <p:cNvSpPr/>
            <p:nvPr/>
          </p:nvSpPr>
          <p:spPr>
            <a:xfrm>
              <a:off x="2030778" y="6255101"/>
              <a:ext cx="7113222" cy="655360"/>
            </a:xfrm>
            <a:prstGeom prst="rect">
              <a:avLst/>
            </a:prstGeom>
            <a:solidFill>
              <a:srgbClr val="18376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sp>
          <p:nvSpPr>
            <p:cNvPr id="7" name="Google Shape;62;p9"/>
            <p:cNvSpPr/>
            <p:nvPr/>
          </p:nvSpPr>
          <p:spPr>
            <a:xfrm>
              <a:off x="-30223" y="6253462"/>
              <a:ext cx="2547022" cy="657000"/>
            </a:xfrm>
            <a:prstGeom prst="rect">
              <a:avLst/>
            </a:prstGeom>
            <a:solidFill>
              <a:srgbClr val="B13B3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panose="020B0603020202020204"/>
                <a:buNone/>
              </a:pPr>
              <a:endParaRPr sz="2000" b="0" i="0" u="none" strike="noStrike" cap="none">
                <a:solidFill>
                  <a:srgbClr val="FFFFFF"/>
                </a:solidFill>
                <a:latin typeface="Times New Roman" panose="02020603050405020304" pitchFamily="18" charset="0"/>
                <a:ea typeface="Trebuchet MS" panose="020B0603020202020204"/>
                <a:cs typeface="Times New Roman" panose="02020603050405020304" pitchFamily="18" charset="0"/>
                <a:sym typeface="Trebuchet MS" panose="020B0603020202020204"/>
              </a:endParaRPr>
            </a:p>
          </p:txBody>
        </p:sp>
        <p:pic>
          <p:nvPicPr>
            <p:cNvPr id="8" name="Google Shape;63;p9" descr="image1.png"/>
            <p:cNvPicPr preferRelativeResize="0"/>
            <p:nvPr/>
          </p:nvPicPr>
          <p:blipFill rotWithShape="1">
            <a:blip r:embed="rId2"/>
            <a:srcRect/>
            <a:stretch>
              <a:fillRect/>
            </a:stretch>
          </p:blipFill>
          <p:spPr>
            <a:xfrm>
              <a:off x="-74260" y="6237311"/>
              <a:ext cx="530058" cy="588000"/>
            </a:xfrm>
            <a:prstGeom prst="rect">
              <a:avLst/>
            </a:prstGeom>
            <a:noFill/>
            <a:ln>
              <a:noFill/>
            </a:ln>
          </p:spPr>
        </p:pic>
        <p:sp>
          <p:nvSpPr>
            <p:cNvPr id="9" name="Google Shape;64;p9"/>
            <p:cNvSpPr txBox="1"/>
            <p:nvPr/>
          </p:nvSpPr>
          <p:spPr>
            <a:xfrm>
              <a:off x="438087" y="6324600"/>
              <a:ext cx="2078712" cy="505324"/>
            </a:xfrm>
            <a:prstGeom prst="rect">
              <a:avLst/>
            </a:prstGeom>
            <a:noFill/>
            <a:ln>
              <a:noFill/>
            </a:ln>
          </p:spPr>
          <p:txBody>
            <a:bodyPr spcFirstLastPara="1" wrap="square" lIns="50800" tIns="50800" rIns="50800" bIns="50800" anchor="ctr" anchorCtr="0">
              <a:noAutofit/>
            </a:bodyPr>
            <a:lstStyle/>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Al-</a:t>
              </a:r>
              <a:r>
                <a:rPr lang="en-US" sz="1000" b="0" i="0" u="none" strike="noStrike" cap="none" dirty="0" err="1">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Farabi</a:t>
              </a: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 Kazakh National University</a:t>
              </a:r>
            </a:p>
            <a:p>
              <a:pPr marL="0" marR="0" lvl="0" indent="0" algn="ctr" rtl="0">
                <a:lnSpc>
                  <a:spcPct val="160000"/>
                </a:lnSpc>
                <a:spcBef>
                  <a:spcPts val="0"/>
                </a:spcBef>
                <a:spcAft>
                  <a:spcPts val="0"/>
                </a:spcAft>
                <a:buClr>
                  <a:srgbClr val="FFFFFF"/>
                </a:buClr>
                <a:buSzPts val="1000"/>
                <a:buFont typeface="Georgia" panose="02040502050405020303"/>
                <a:buNone/>
              </a:pPr>
              <a:r>
                <a:rPr lang="en-US" sz="1000" b="0" i="0" u="none" strike="noStrike" cap="none" dirty="0">
                  <a:solidFill>
                    <a:srgbClr val="FFFFFF"/>
                  </a:solidFill>
                  <a:latin typeface="Times New Roman" panose="02020603050405020304" pitchFamily="18" charset="0"/>
                  <a:ea typeface="Georgia" panose="02040502050405020303"/>
                  <a:cs typeface="Times New Roman" panose="02020603050405020304" pitchFamily="18" charset="0"/>
                  <a:sym typeface="Georgia" panose="02040502050405020303"/>
                </a:rPr>
                <a:t>Higher School of Medicine</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1F1F1"/>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3188</Words>
  <Application>Microsoft Office PowerPoint</Application>
  <PresentationFormat>Экран (4:3)</PresentationFormat>
  <Paragraphs>175</Paragraphs>
  <Slides>46</Slides>
  <Notes>12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46</vt:i4>
      </vt:variant>
    </vt:vector>
  </HeadingPairs>
  <TitlesOfParts>
    <vt:vector size="56" baseType="lpstr">
      <vt:lpstr>Arial</vt:lpstr>
      <vt:lpstr>Georgia</vt:lpstr>
      <vt:lpstr>Merriweather Sans</vt:lpstr>
      <vt:lpstr>ProximaNova-Extrabld</vt:lpstr>
      <vt:lpstr>STIXMathJax_Main-Italic</vt:lpstr>
      <vt:lpstr>STIXMathJax_Main-Regular</vt:lpstr>
      <vt:lpstr>Times</vt:lpstr>
      <vt:lpstr>Times New Roman</vt:lpstr>
      <vt:lpstr>Trebuchet MS</vt:lpstr>
      <vt:lpstr>White</vt:lpstr>
      <vt:lpstr>Презентация PowerPoint</vt:lpstr>
      <vt:lpstr>LEARNING OUTCOMES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
  <cp:lastModifiedBy>Еркин Куанбаев</cp:lastModifiedBy>
  <cp:revision>260</cp:revision>
  <dcterms:created xsi:type="dcterms:W3CDTF">2020-03-25T05:44:25Z</dcterms:created>
  <dcterms:modified xsi:type="dcterms:W3CDTF">2020-09-14T18:32:55Z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1033-10.2.0.7646</vt:lpwstr>
  </property>
</Properties>
</file>